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6" r:id="rId2"/>
    <p:sldId id="267" r:id="rId3"/>
    <p:sldId id="277" r:id="rId4"/>
    <p:sldId id="278" r:id="rId5"/>
    <p:sldId id="279" r:id="rId6"/>
    <p:sldId id="280" r:id="rId7"/>
    <p:sldId id="273" r:id="rId8"/>
    <p:sldId id="287" r:id="rId9"/>
    <p:sldId id="265" r:id="rId10"/>
    <p:sldId id="268" r:id="rId11"/>
    <p:sldId id="295" r:id="rId12"/>
    <p:sldId id="284" r:id="rId13"/>
    <p:sldId id="275" r:id="rId14"/>
    <p:sldId id="290" r:id="rId15"/>
    <p:sldId id="274" r:id="rId16"/>
    <p:sldId id="291" r:id="rId17"/>
    <p:sldId id="293" r:id="rId18"/>
    <p:sldId id="292" r:id="rId19"/>
    <p:sldId id="294" r:id="rId20"/>
    <p:sldId id="289" r:id="rId21"/>
    <p:sldId id="285" r:id="rId22"/>
    <p:sldId id="276" r:id="rId23"/>
    <p:sldId id="288" r:id="rId24"/>
    <p:sldId id="27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576"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ED96AC-B59C-4BE5-A8A5-949156707F13}" type="datetimeFigureOut">
              <a:rPr lang="en-IN" smtClean="0"/>
              <a:t>14-06-2021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22A54E-A4F3-4956-B147-85F7A0FE8400}" type="slidenum">
              <a:rPr lang="en-IN" smtClean="0"/>
              <a:t>‹#›</a:t>
            </a:fld>
            <a:endParaRPr lang="en-IN"/>
          </a:p>
        </p:txBody>
      </p:sp>
    </p:spTree>
    <p:extLst>
      <p:ext uri="{BB962C8B-B14F-4D97-AF65-F5344CB8AC3E}">
        <p14:creationId xmlns:p14="http://schemas.microsoft.com/office/powerpoint/2010/main" val="3546369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ED96AC-B59C-4BE5-A8A5-949156707F13}" type="datetimeFigureOut">
              <a:rPr lang="en-IN" smtClean="0"/>
              <a:t>14-06-2021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22A54E-A4F3-4956-B147-85F7A0FE8400}" type="slidenum">
              <a:rPr lang="en-IN" smtClean="0"/>
              <a:t>‹#›</a:t>
            </a:fld>
            <a:endParaRPr lang="en-IN"/>
          </a:p>
        </p:txBody>
      </p:sp>
    </p:spTree>
    <p:extLst>
      <p:ext uri="{BB962C8B-B14F-4D97-AF65-F5344CB8AC3E}">
        <p14:creationId xmlns:p14="http://schemas.microsoft.com/office/powerpoint/2010/main" val="139474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ED96AC-B59C-4BE5-A8A5-949156707F13}" type="datetimeFigureOut">
              <a:rPr lang="en-IN" smtClean="0"/>
              <a:t>14-06-2021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22A54E-A4F3-4956-B147-85F7A0FE8400}" type="slidenum">
              <a:rPr lang="en-IN" smtClean="0"/>
              <a:t>‹#›</a:t>
            </a:fld>
            <a:endParaRPr lang="en-IN"/>
          </a:p>
        </p:txBody>
      </p:sp>
    </p:spTree>
    <p:extLst>
      <p:ext uri="{BB962C8B-B14F-4D97-AF65-F5344CB8AC3E}">
        <p14:creationId xmlns:p14="http://schemas.microsoft.com/office/powerpoint/2010/main" val="2505551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ED96AC-B59C-4BE5-A8A5-949156707F13}" type="datetimeFigureOut">
              <a:rPr lang="en-IN" smtClean="0"/>
              <a:t>14-06-2021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22A54E-A4F3-4956-B147-85F7A0FE8400}"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3222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ED96AC-B59C-4BE5-A8A5-949156707F13}" type="datetimeFigureOut">
              <a:rPr lang="en-IN" smtClean="0"/>
              <a:t>14-06-2021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22A54E-A4F3-4956-B147-85F7A0FE8400}" type="slidenum">
              <a:rPr lang="en-IN" smtClean="0"/>
              <a:t>‹#›</a:t>
            </a:fld>
            <a:endParaRPr lang="en-IN"/>
          </a:p>
        </p:txBody>
      </p:sp>
    </p:spTree>
    <p:extLst>
      <p:ext uri="{BB962C8B-B14F-4D97-AF65-F5344CB8AC3E}">
        <p14:creationId xmlns:p14="http://schemas.microsoft.com/office/powerpoint/2010/main" val="26532364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FED96AC-B59C-4BE5-A8A5-949156707F13}" type="datetimeFigureOut">
              <a:rPr lang="en-IN" smtClean="0"/>
              <a:t>14-06-2021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622A54E-A4F3-4956-B147-85F7A0FE8400}" type="slidenum">
              <a:rPr lang="en-IN" smtClean="0"/>
              <a:t>‹#›</a:t>
            </a:fld>
            <a:endParaRPr lang="en-IN"/>
          </a:p>
        </p:txBody>
      </p:sp>
    </p:spTree>
    <p:extLst>
      <p:ext uri="{BB962C8B-B14F-4D97-AF65-F5344CB8AC3E}">
        <p14:creationId xmlns:p14="http://schemas.microsoft.com/office/powerpoint/2010/main" val="39927836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FED96AC-B59C-4BE5-A8A5-949156707F13}" type="datetimeFigureOut">
              <a:rPr lang="en-IN" smtClean="0"/>
              <a:t>14-06-2021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622A54E-A4F3-4956-B147-85F7A0FE8400}" type="slidenum">
              <a:rPr lang="en-IN" smtClean="0"/>
              <a:t>‹#›</a:t>
            </a:fld>
            <a:endParaRPr lang="en-IN"/>
          </a:p>
        </p:txBody>
      </p:sp>
    </p:spTree>
    <p:extLst>
      <p:ext uri="{BB962C8B-B14F-4D97-AF65-F5344CB8AC3E}">
        <p14:creationId xmlns:p14="http://schemas.microsoft.com/office/powerpoint/2010/main" val="1607668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ED96AC-B59C-4BE5-A8A5-949156707F13}" type="datetimeFigureOut">
              <a:rPr lang="en-IN" smtClean="0"/>
              <a:t>14-06-2021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22A54E-A4F3-4956-B147-85F7A0FE8400}" type="slidenum">
              <a:rPr lang="en-IN" smtClean="0"/>
              <a:t>‹#›</a:t>
            </a:fld>
            <a:endParaRPr lang="en-IN"/>
          </a:p>
        </p:txBody>
      </p:sp>
    </p:spTree>
    <p:extLst>
      <p:ext uri="{BB962C8B-B14F-4D97-AF65-F5344CB8AC3E}">
        <p14:creationId xmlns:p14="http://schemas.microsoft.com/office/powerpoint/2010/main" val="3143201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ED96AC-B59C-4BE5-A8A5-949156707F13}" type="datetimeFigureOut">
              <a:rPr lang="en-IN" smtClean="0"/>
              <a:t>14-06-2021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22A54E-A4F3-4956-B147-85F7A0FE8400}" type="slidenum">
              <a:rPr lang="en-IN" smtClean="0"/>
              <a:t>‹#›</a:t>
            </a:fld>
            <a:endParaRPr lang="en-IN"/>
          </a:p>
        </p:txBody>
      </p:sp>
    </p:spTree>
    <p:extLst>
      <p:ext uri="{BB962C8B-B14F-4D97-AF65-F5344CB8AC3E}">
        <p14:creationId xmlns:p14="http://schemas.microsoft.com/office/powerpoint/2010/main" val="2918849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ED96AC-B59C-4BE5-A8A5-949156707F13}" type="datetimeFigureOut">
              <a:rPr lang="en-IN" smtClean="0"/>
              <a:t>14-06-2021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22A54E-A4F3-4956-B147-85F7A0FE8400}" type="slidenum">
              <a:rPr lang="en-IN" smtClean="0"/>
              <a:t>‹#›</a:t>
            </a:fld>
            <a:endParaRPr lang="en-IN"/>
          </a:p>
        </p:txBody>
      </p:sp>
    </p:spTree>
    <p:extLst>
      <p:ext uri="{BB962C8B-B14F-4D97-AF65-F5344CB8AC3E}">
        <p14:creationId xmlns:p14="http://schemas.microsoft.com/office/powerpoint/2010/main" val="2835626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D96AC-B59C-4BE5-A8A5-949156707F13}" type="datetimeFigureOut">
              <a:rPr lang="en-IN" smtClean="0"/>
              <a:t>14-06-2021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22A54E-A4F3-4956-B147-85F7A0FE8400}" type="slidenum">
              <a:rPr lang="en-IN" smtClean="0"/>
              <a:t>‹#›</a:t>
            </a:fld>
            <a:endParaRPr lang="en-IN"/>
          </a:p>
        </p:txBody>
      </p:sp>
    </p:spTree>
    <p:extLst>
      <p:ext uri="{BB962C8B-B14F-4D97-AF65-F5344CB8AC3E}">
        <p14:creationId xmlns:p14="http://schemas.microsoft.com/office/powerpoint/2010/main" val="215484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ED96AC-B59C-4BE5-A8A5-949156707F13}" type="datetimeFigureOut">
              <a:rPr lang="en-IN" smtClean="0"/>
              <a:t>14-06-2021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22A54E-A4F3-4956-B147-85F7A0FE8400}" type="slidenum">
              <a:rPr lang="en-IN" smtClean="0"/>
              <a:t>‹#›</a:t>
            </a:fld>
            <a:endParaRPr lang="en-IN"/>
          </a:p>
        </p:txBody>
      </p:sp>
    </p:spTree>
    <p:extLst>
      <p:ext uri="{BB962C8B-B14F-4D97-AF65-F5344CB8AC3E}">
        <p14:creationId xmlns:p14="http://schemas.microsoft.com/office/powerpoint/2010/main" val="3980083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ED96AC-B59C-4BE5-A8A5-949156707F13}" type="datetimeFigureOut">
              <a:rPr lang="en-IN" smtClean="0"/>
              <a:t>14-06-2021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622A54E-A4F3-4956-B147-85F7A0FE8400}" type="slidenum">
              <a:rPr lang="en-IN" smtClean="0"/>
              <a:t>‹#›</a:t>
            </a:fld>
            <a:endParaRPr lang="en-IN"/>
          </a:p>
        </p:txBody>
      </p:sp>
    </p:spTree>
    <p:extLst>
      <p:ext uri="{BB962C8B-B14F-4D97-AF65-F5344CB8AC3E}">
        <p14:creationId xmlns:p14="http://schemas.microsoft.com/office/powerpoint/2010/main" val="1428876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ED96AC-B59C-4BE5-A8A5-949156707F13}" type="datetimeFigureOut">
              <a:rPr lang="en-IN" smtClean="0"/>
              <a:t>14-06-2021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622A54E-A4F3-4956-B147-85F7A0FE8400}" type="slidenum">
              <a:rPr lang="en-IN" smtClean="0"/>
              <a:t>‹#›</a:t>
            </a:fld>
            <a:endParaRPr lang="en-IN"/>
          </a:p>
        </p:txBody>
      </p:sp>
    </p:spTree>
    <p:extLst>
      <p:ext uri="{BB962C8B-B14F-4D97-AF65-F5344CB8AC3E}">
        <p14:creationId xmlns:p14="http://schemas.microsoft.com/office/powerpoint/2010/main" val="1056557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3FED96AC-B59C-4BE5-A8A5-949156707F13}" type="datetimeFigureOut">
              <a:rPr lang="en-IN" smtClean="0"/>
              <a:t>14-06-2021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622A54E-A4F3-4956-B147-85F7A0FE8400}" type="slidenum">
              <a:rPr lang="en-IN" smtClean="0"/>
              <a:t>‹#›</a:t>
            </a:fld>
            <a:endParaRPr lang="en-IN"/>
          </a:p>
        </p:txBody>
      </p:sp>
    </p:spTree>
    <p:extLst>
      <p:ext uri="{BB962C8B-B14F-4D97-AF65-F5344CB8AC3E}">
        <p14:creationId xmlns:p14="http://schemas.microsoft.com/office/powerpoint/2010/main" val="1060349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ED96AC-B59C-4BE5-A8A5-949156707F13}" type="datetimeFigureOut">
              <a:rPr lang="en-IN" smtClean="0"/>
              <a:t>14-06-2021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22A54E-A4F3-4956-B147-85F7A0FE8400}" type="slidenum">
              <a:rPr lang="en-IN" smtClean="0"/>
              <a:t>‹#›</a:t>
            </a:fld>
            <a:endParaRPr lang="en-IN"/>
          </a:p>
        </p:txBody>
      </p:sp>
    </p:spTree>
    <p:extLst>
      <p:ext uri="{BB962C8B-B14F-4D97-AF65-F5344CB8AC3E}">
        <p14:creationId xmlns:p14="http://schemas.microsoft.com/office/powerpoint/2010/main" val="2667253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ED96AC-B59C-4BE5-A8A5-949156707F13}" type="datetimeFigureOut">
              <a:rPr lang="en-IN" smtClean="0"/>
              <a:t>14-06-2021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22A54E-A4F3-4956-B147-85F7A0FE8400}" type="slidenum">
              <a:rPr lang="en-IN" smtClean="0"/>
              <a:t>‹#›</a:t>
            </a:fld>
            <a:endParaRPr lang="en-IN"/>
          </a:p>
        </p:txBody>
      </p:sp>
    </p:spTree>
    <p:extLst>
      <p:ext uri="{BB962C8B-B14F-4D97-AF65-F5344CB8AC3E}">
        <p14:creationId xmlns:p14="http://schemas.microsoft.com/office/powerpoint/2010/main" val="597148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3FED96AC-B59C-4BE5-A8A5-949156707F13}" type="datetimeFigureOut">
              <a:rPr lang="en-IN" smtClean="0"/>
              <a:t>14-06-2021</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622A54E-A4F3-4956-B147-85F7A0FE8400}" type="slidenum">
              <a:rPr lang="en-IN" smtClean="0"/>
              <a:t>‹#›</a:t>
            </a:fld>
            <a:endParaRPr lang="en-IN"/>
          </a:p>
        </p:txBody>
      </p:sp>
    </p:spTree>
    <p:extLst>
      <p:ext uri="{BB962C8B-B14F-4D97-AF65-F5344CB8AC3E}">
        <p14:creationId xmlns:p14="http://schemas.microsoft.com/office/powerpoint/2010/main" val="22422261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5D1E7F-F0A2-4A5C-B8FC-993889F9804F}"/>
              </a:ext>
            </a:extLst>
          </p:cNvPr>
          <p:cNvSpPr>
            <a:spLocks noGrp="1"/>
          </p:cNvSpPr>
          <p:nvPr>
            <p:ph sz="quarter" idx="13"/>
          </p:nvPr>
        </p:nvSpPr>
        <p:spPr>
          <a:xfrm>
            <a:off x="913774" y="395926"/>
            <a:ext cx="10363826" cy="6174556"/>
          </a:xfrm>
        </p:spPr>
        <p:txBody>
          <a:bodyPr>
            <a:normAutofit fontScale="92500" lnSpcReduction="10000"/>
          </a:bodyPr>
          <a:lstStyle/>
          <a:p>
            <a:pPr marL="0" indent="0" algn="ctr">
              <a:buNone/>
            </a:pPr>
            <a:r>
              <a:rPr lang="en-IN" sz="2800" b="1" dirty="0">
                <a:latin typeface="Times New Roman" panose="02020603050405020304" pitchFamily="18" charset="0"/>
                <a:cs typeface="Times New Roman" panose="02020603050405020304" pitchFamily="18" charset="0"/>
              </a:rPr>
              <a:t>Project Evaluation Semester II</a:t>
            </a:r>
          </a:p>
          <a:p>
            <a:pPr marL="0" indent="0" algn="ctr">
              <a:buNone/>
            </a:pPr>
            <a:r>
              <a:rPr lang="en-IN" u="sng" dirty="0">
                <a:latin typeface="Times New Roman" panose="02020603050405020304" pitchFamily="18" charset="0"/>
                <a:cs typeface="Times New Roman" panose="02020603050405020304" pitchFamily="18" charset="0"/>
              </a:rPr>
              <a:t>Group members</a:t>
            </a:r>
          </a:p>
          <a:p>
            <a:pPr marL="0" indent="0" algn="ctr">
              <a:buNone/>
            </a:pPr>
            <a:r>
              <a:rPr lang="en-IN" dirty="0">
                <a:latin typeface="Times New Roman" panose="02020603050405020304" pitchFamily="18" charset="0"/>
                <a:cs typeface="Times New Roman" panose="02020603050405020304" pitchFamily="18" charset="0"/>
              </a:rPr>
              <a:t>Shardul Kulkarni - B151094272</a:t>
            </a:r>
          </a:p>
          <a:p>
            <a:pPr marL="0" indent="0" algn="ctr">
              <a:buNone/>
            </a:pPr>
            <a:r>
              <a:rPr lang="en-IN" dirty="0" err="1">
                <a:latin typeface="Times New Roman" panose="02020603050405020304" pitchFamily="18" charset="0"/>
                <a:cs typeface="Times New Roman" panose="02020603050405020304" pitchFamily="18" charset="0"/>
              </a:rPr>
              <a:t>Abhikt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mehare</a:t>
            </a:r>
            <a:r>
              <a:rPr lang="en-IN" dirty="0">
                <a:latin typeface="Times New Roman" panose="02020603050405020304" pitchFamily="18" charset="0"/>
                <a:cs typeface="Times New Roman" panose="02020603050405020304" pitchFamily="18" charset="0"/>
              </a:rPr>
              <a:t>     - B151094282</a:t>
            </a:r>
          </a:p>
          <a:p>
            <a:pPr marL="0" indent="0" algn="ctr">
              <a:buNone/>
            </a:pPr>
            <a:r>
              <a:rPr lang="en-IN" dirty="0">
                <a:latin typeface="Times New Roman" panose="02020603050405020304" pitchFamily="18" charset="0"/>
                <a:cs typeface="Times New Roman" panose="02020603050405020304" pitchFamily="18" charset="0"/>
              </a:rPr>
              <a:t>Sagar </a:t>
            </a:r>
            <a:r>
              <a:rPr lang="en-IN" dirty="0" err="1">
                <a:latin typeface="Times New Roman" panose="02020603050405020304" pitchFamily="18" charset="0"/>
                <a:cs typeface="Times New Roman" panose="02020603050405020304" pitchFamily="18" charset="0"/>
              </a:rPr>
              <a:t>borle</a:t>
            </a:r>
            <a:r>
              <a:rPr lang="en-IN" dirty="0">
                <a:latin typeface="Times New Roman" panose="02020603050405020304" pitchFamily="18" charset="0"/>
                <a:cs typeface="Times New Roman" panose="02020603050405020304" pitchFamily="18" charset="0"/>
              </a:rPr>
              <a:t>         - B151094222</a:t>
            </a:r>
          </a:p>
          <a:p>
            <a:pPr marL="0" indent="0" algn="ctr">
              <a:buNone/>
            </a:pPr>
            <a:r>
              <a:rPr lang="en-IN" b="1" dirty="0">
                <a:latin typeface="Times New Roman" panose="02020603050405020304" pitchFamily="18" charset="0"/>
                <a:cs typeface="Times New Roman" panose="02020603050405020304" pitchFamily="18" charset="0"/>
              </a:rPr>
              <a:t>Group NO - 9</a:t>
            </a:r>
          </a:p>
          <a:p>
            <a:pPr marL="0" indent="0" algn="ctr">
              <a:buNone/>
            </a:pPr>
            <a:r>
              <a:rPr lang="en-IN" dirty="0">
                <a:latin typeface="Times New Roman" panose="02020603050405020304" pitchFamily="18" charset="0"/>
                <a:cs typeface="Times New Roman" panose="02020603050405020304" pitchFamily="18" charset="0"/>
              </a:rPr>
              <a:t>Under the Guidance of</a:t>
            </a:r>
          </a:p>
          <a:p>
            <a:pPr marL="0" indent="0" algn="ctr">
              <a:buNone/>
            </a:pPr>
            <a:r>
              <a:rPr lang="en-IN" dirty="0">
                <a:latin typeface="Times New Roman" panose="02020603050405020304" pitchFamily="18" charset="0"/>
                <a:cs typeface="Times New Roman" panose="02020603050405020304" pitchFamily="18" charset="0"/>
              </a:rPr>
              <a:t>Prof. P. P. Shevatekar</a:t>
            </a:r>
            <a:endParaRPr lang="en-IN" b="1" dirty="0">
              <a:latin typeface="Times New Roman" panose="02020603050405020304" pitchFamily="18" charset="0"/>
              <a:cs typeface="Times New Roman" panose="02020603050405020304" pitchFamily="18" charset="0"/>
            </a:endParaRPr>
          </a:p>
          <a:p>
            <a:pPr marL="0" indent="0" algn="ctr">
              <a:buNone/>
            </a:pPr>
            <a:r>
              <a:rPr lang="en-IN" b="1" dirty="0">
                <a:latin typeface="Times New Roman" panose="02020603050405020304" pitchFamily="18" charset="0"/>
                <a:cs typeface="Times New Roman" panose="02020603050405020304" pitchFamily="18" charset="0"/>
              </a:rPr>
              <a:t>Department of Computer Engineering</a:t>
            </a:r>
          </a:p>
          <a:p>
            <a:pPr algn="ctr"/>
            <a:endParaRPr lang="en-IN" b="1" dirty="0">
              <a:latin typeface="Times New Roman" panose="02020603050405020304" pitchFamily="18" charset="0"/>
              <a:cs typeface="Times New Roman" panose="02020603050405020304" pitchFamily="18" charset="0"/>
            </a:endParaRPr>
          </a:p>
          <a:p>
            <a:pPr algn="ctr"/>
            <a:endParaRPr lang="en-IN" b="1" dirty="0">
              <a:latin typeface="Times New Roman" panose="02020603050405020304" pitchFamily="18" charset="0"/>
              <a:cs typeface="Times New Roman" panose="02020603050405020304" pitchFamily="18" charset="0"/>
            </a:endParaRPr>
          </a:p>
          <a:p>
            <a:pPr marL="0" indent="0" algn="ctr">
              <a:buNone/>
            </a:pPr>
            <a:r>
              <a:rPr lang="en-IN" b="1" dirty="0">
                <a:latin typeface="Times New Roman" panose="02020603050405020304" pitchFamily="18" charset="0"/>
                <a:cs typeface="Times New Roman" panose="02020603050405020304" pitchFamily="18" charset="0"/>
              </a:rPr>
              <a:t>Dr D. Y. Patil Institute of Engineering ,Management and Research,</a:t>
            </a:r>
          </a:p>
          <a:p>
            <a:pPr marL="0" indent="0" algn="ctr">
              <a:buNone/>
            </a:pPr>
            <a:r>
              <a:rPr lang="en-IN" b="1" dirty="0">
                <a:latin typeface="Times New Roman" panose="02020603050405020304" pitchFamily="18" charset="0"/>
                <a:cs typeface="Times New Roman" panose="02020603050405020304" pitchFamily="18" charset="0"/>
              </a:rPr>
              <a:t>Akurdi,Pune-44</a:t>
            </a:r>
          </a:p>
          <a:p>
            <a:endParaRPr lang="en-IN" dirty="0">
              <a:latin typeface="Times New Roman" panose="02020603050405020304" pitchFamily="18" charset="0"/>
              <a:cs typeface="Times New Roman" panose="02020603050405020304" pitchFamily="18" charset="0"/>
            </a:endParaRPr>
          </a:p>
        </p:txBody>
      </p:sp>
      <p:pic>
        <p:nvPicPr>
          <p:cNvPr id="4" name="Google Shape;122;p1" descr="C:\Users\HOD\Downloads\logo.jpg">
            <a:extLst>
              <a:ext uri="{FF2B5EF4-FFF2-40B4-BE49-F238E27FC236}">
                <a16:creationId xmlns:a16="http://schemas.microsoft.com/office/drawing/2014/main" id="{047623E4-0492-4B72-9CA8-E6753BEB2EEC}"/>
              </a:ext>
            </a:extLst>
          </p:cNvPr>
          <p:cNvPicPr preferRelativeResize="0"/>
          <p:nvPr/>
        </p:nvPicPr>
        <p:blipFill>
          <a:blip r:embed="rId2">
            <a:alphaModFix/>
          </a:blip>
          <a:stretch>
            <a:fillRect/>
          </a:stretch>
        </p:blipFill>
        <p:spPr>
          <a:xfrm>
            <a:off x="5870509" y="4551027"/>
            <a:ext cx="723225" cy="816075"/>
          </a:xfrm>
          <a:prstGeom prst="rect">
            <a:avLst/>
          </a:prstGeom>
          <a:noFill/>
          <a:ln>
            <a:noFill/>
          </a:ln>
        </p:spPr>
      </p:pic>
    </p:spTree>
    <p:extLst>
      <p:ext uri="{BB962C8B-B14F-4D97-AF65-F5344CB8AC3E}">
        <p14:creationId xmlns:p14="http://schemas.microsoft.com/office/powerpoint/2010/main" val="3169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565265"/>
            <a:ext cx="10364451" cy="565266"/>
          </a:xfrm>
        </p:spPr>
        <p:txBody>
          <a:bodyPr>
            <a:normAutofit fontScale="90000"/>
          </a:bodyPr>
          <a:lstStyle/>
          <a:p>
            <a:r>
              <a:rPr lang="en-IN" cap="none" dirty="0">
                <a:latin typeface="Times New Roman" panose="02020603050405020304" pitchFamily="18" charset="0"/>
                <a:cs typeface="Times New Roman" panose="02020603050405020304" pitchFamily="18" charset="0"/>
              </a:rPr>
              <a:t>Use Case Diagram</a:t>
            </a:r>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171700" y="1120140"/>
            <a:ext cx="7696200" cy="5029200"/>
          </a:xfrm>
        </p:spPr>
      </p:pic>
    </p:spTree>
    <p:extLst>
      <p:ext uri="{BB962C8B-B14F-4D97-AF65-F5344CB8AC3E}">
        <p14:creationId xmlns:p14="http://schemas.microsoft.com/office/powerpoint/2010/main" val="1397033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565265"/>
            <a:ext cx="10364451" cy="565266"/>
          </a:xfrm>
        </p:spPr>
        <p:txBody>
          <a:bodyPr>
            <a:normAutofit fontScale="90000"/>
          </a:bodyPr>
          <a:lstStyle/>
          <a:p>
            <a:r>
              <a:rPr lang="en-US" cap="none" dirty="0">
                <a:latin typeface="Times New Roman" panose="02020603050405020304" pitchFamily="18" charset="0"/>
                <a:cs typeface="Times New Roman" panose="02020603050405020304" pitchFamily="18" charset="0"/>
              </a:rPr>
              <a:t>Sequence Diagram</a:t>
            </a:r>
            <a:endParaRPr lang="en-IN" cap="none"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E91C36C8-BE67-4FF1-AF8B-E0150163A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5187" y="1434318"/>
            <a:ext cx="538162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3818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565265"/>
            <a:ext cx="10364451" cy="565266"/>
          </a:xfrm>
        </p:spPr>
        <p:txBody>
          <a:bodyPr>
            <a:normAutofit fontScale="90000"/>
          </a:bodyPr>
          <a:lstStyle/>
          <a:p>
            <a:r>
              <a:rPr lang="en-US" cap="none" dirty="0">
                <a:latin typeface="Times New Roman" panose="02020603050405020304" pitchFamily="18" charset="0"/>
                <a:cs typeface="Times New Roman" panose="02020603050405020304" pitchFamily="18" charset="0"/>
              </a:rPr>
              <a:t>Class Diagram</a:t>
            </a:r>
            <a:endParaRPr lang="en-IN" cap="none" dirty="0">
              <a:latin typeface="Times New Roman" panose="02020603050405020304" pitchFamily="18" charset="0"/>
              <a:cs typeface="Times New Roman" panose="02020603050405020304" pitchFamily="18" charset="0"/>
            </a:endParaRPr>
          </a:p>
        </p:txBody>
      </p:sp>
      <p:pic>
        <p:nvPicPr>
          <p:cNvPr id="3074" name="Picture 2" descr="class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2222" y="1330570"/>
            <a:ext cx="6540377" cy="515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2717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64CEB7-24AC-4388-B39B-F2FEF9AC7E53}"/>
              </a:ext>
            </a:extLst>
          </p:cNvPr>
          <p:cNvSpPr>
            <a:spLocks noGrp="1"/>
          </p:cNvSpPr>
          <p:nvPr>
            <p:ph sz="quarter" idx="13"/>
          </p:nvPr>
        </p:nvSpPr>
        <p:spPr>
          <a:xfrm>
            <a:off x="913774" y="927279"/>
            <a:ext cx="10363826" cy="4863920"/>
          </a:xfrm>
        </p:spPr>
        <p:txBody>
          <a:bodyPr/>
          <a:lstStyle/>
          <a:p>
            <a:pPr marL="0" indent="0">
              <a:buNone/>
            </a:pPr>
            <a:r>
              <a:rPr lang="en-US" b="1" cap="none" dirty="0">
                <a:latin typeface="Times New Roman" panose="02020603050405020304" pitchFamily="18" charset="0"/>
                <a:cs typeface="Times New Roman" panose="02020603050405020304" pitchFamily="18" charset="0"/>
              </a:rPr>
              <a:t>Software Requirements</a:t>
            </a:r>
          </a:p>
          <a:p>
            <a:pPr lvl="1"/>
            <a:r>
              <a:rPr lang="en-IN" cap="none" dirty="0">
                <a:latin typeface="Times New Roman" panose="02020603050405020304" pitchFamily="18" charset="0"/>
                <a:cs typeface="Times New Roman" panose="02020603050405020304" pitchFamily="18" charset="0"/>
              </a:rPr>
              <a:t>Jupyter Notebook</a:t>
            </a:r>
          </a:p>
          <a:p>
            <a:pPr lvl="1"/>
            <a:r>
              <a:rPr lang="en-IN" cap="none" dirty="0">
                <a:latin typeface="Times New Roman" panose="02020603050405020304" pitchFamily="18" charset="0"/>
                <a:cs typeface="Times New Roman" panose="02020603050405020304" pitchFamily="18" charset="0"/>
              </a:rPr>
              <a:t>Tensorflow</a:t>
            </a:r>
          </a:p>
          <a:p>
            <a:pPr lvl="1"/>
            <a:r>
              <a:rPr lang="en-IN" cap="none" dirty="0">
                <a:latin typeface="Times New Roman" panose="02020603050405020304" pitchFamily="18" charset="0"/>
                <a:cs typeface="Times New Roman" panose="02020603050405020304" pitchFamily="18" charset="0"/>
              </a:rPr>
              <a:t>Keras</a:t>
            </a:r>
          </a:p>
          <a:p>
            <a:pPr lvl="1"/>
            <a:r>
              <a:rPr lang="en-US" b="0" i="0" cap="none" dirty="0">
                <a:solidFill>
                  <a:srgbClr val="24292E"/>
                </a:solidFill>
                <a:effectLst/>
                <a:latin typeface="Times New Roman" panose="02020603050405020304" pitchFamily="18" charset="0"/>
                <a:cs typeface="Times New Roman" panose="02020603050405020304" pitchFamily="18" charset="0"/>
              </a:rPr>
              <a:t>SSH Along With Key Setup Between Pi  And Server</a:t>
            </a:r>
          </a:p>
          <a:p>
            <a:pPr lvl="1"/>
            <a:r>
              <a:rPr lang="en-IN" b="0" i="0" cap="none" dirty="0">
                <a:solidFill>
                  <a:srgbClr val="24292E"/>
                </a:solidFill>
                <a:effectLst/>
                <a:latin typeface="Times New Roman" panose="02020603050405020304" pitchFamily="18" charset="0"/>
                <a:cs typeface="Times New Roman" panose="02020603050405020304" pitchFamily="18" charset="0"/>
              </a:rPr>
              <a:t>Python3</a:t>
            </a:r>
            <a:endParaRPr lang="en-US" b="1" cap="none" dirty="0">
              <a:latin typeface="Times New Roman" panose="02020603050405020304" pitchFamily="18" charset="0"/>
              <a:cs typeface="Times New Roman" panose="02020603050405020304" pitchFamily="18" charset="0"/>
            </a:endParaRPr>
          </a:p>
          <a:p>
            <a:pPr marL="0" indent="0">
              <a:buNone/>
            </a:pPr>
            <a:r>
              <a:rPr lang="en-US" b="1" cap="none" dirty="0">
                <a:latin typeface="Times New Roman" panose="02020603050405020304" pitchFamily="18" charset="0"/>
                <a:cs typeface="Times New Roman" panose="02020603050405020304" pitchFamily="18" charset="0"/>
              </a:rPr>
              <a:t>Hardware Requirements</a:t>
            </a:r>
          </a:p>
          <a:p>
            <a:pPr lvl="1"/>
            <a:r>
              <a:rPr lang="en-IN" cap="none" dirty="0">
                <a:latin typeface="Times New Roman" panose="02020603050405020304" pitchFamily="18" charset="0"/>
                <a:cs typeface="Times New Roman" panose="02020603050405020304" pitchFamily="18" charset="0"/>
              </a:rPr>
              <a:t>Raspberry Pi</a:t>
            </a:r>
          </a:p>
          <a:p>
            <a:pPr lvl="1"/>
            <a:r>
              <a:rPr lang="en-IN" cap="none" dirty="0">
                <a:latin typeface="Times New Roman" panose="02020603050405020304" pitchFamily="18" charset="0"/>
                <a:cs typeface="Times New Roman" panose="02020603050405020304" pitchFamily="18" charset="0"/>
              </a:rPr>
              <a:t>Pi  Camera</a:t>
            </a:r>
          </a:p>
          <a:p>
            <a:pPr lvl="1"/>
            <a:r>
              <a:rPr lang="en-IN" cap="none" dirty="0">
                <a:latin typeface="Times New Roman" panose="02020603050405020304" pitchFamily="18" charset="0"/>
                <a:cs typeface="Times New Roman" panose="02020603050405020304" pitchFamily="18" charset="0"/>
              </a:rPr>
              <a:t>Servo Motor</a:t>
            </a:r>
          </a:p>
          <a:p>
            <a:pPr lvl="1"/>
            <a:r>
              <a:rPr lang="en-IN" cap="none" dirty="0">
                <a:latin typeface="Times New Roman" panose="02020603050405020304" pitchFamily="18" charset="0"/>
                <a:cs typeface="Times New Roman" panose="02020603050405020304" pitchFamily="18" charset="0"/>
              </a:rPr>
              <a:t>IR Sensor</a:t>
            </a:r>
          </a:p>
        </p:txBody>
      </p:sp>
    </p:spTree>
    <p:extLst>
      <p:ext uri="{BB962C8B-B14F-4D97-AF65-F5344CB8AC3E}">
        <p14:creationId xmlns:p14="http://schemas.microsoft.com/office/powerpoint/2010/main" val="2401840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C7031-7040-41D2-B7CC-653C9DA8FCCF}"/>
              </a:ext>
            </a:extLst>
          </p:cNvPr>
          <p:cNvSpPr>
            <a:spLocks noGrp="1"/>
          </p:cNvSpPr>
          <p:nvPr>
            <p:ph type="title"/>
          </p:nvPr>
        </p:nvSpPr>
        <p:spPr>
          <a:xfrm>
            <a:off x="913775" y="618517"/>
            <a:ext cx="10364451" cy="592097"/>
          </a:xfrm>
        </p:spPr>
        <p:txBody>
          <a:bodyPr>
            <a:normAutofit/>
          </a:bodyPr>
          <a:lstStyle/>
          <a:p>
            <a:r>
              <a:rPr lang="en-US" sz="3200" cap="none" dirty="0">
                <a:latin typeface="Times New Roman" panose="02020603050405020304" pitchFamily="18" charset="0"/>
                <a:cs typeface="Times New Roman" panose="02020603050405020304" pitchFamily="18" charset="0"/>
              </a:rPr>
              <a:t>Prototype</a:t>
            </a:r>
            <a:endParaRPr lang="en-IN" sz="3200" cap="none"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0CE67A1-EDA9-4C55-9895-801DB4CF7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928" y="1614487"/>
            <a:ext cx="4495800" cy="3033847"/>
          </a:xfrm>
          <a:prstGeom prst="rect">
            <a:avLst/>
          </a:prstGeom>
        </p:spPr>
      </p:pic>
      <p:pic>
        <p:nvPicPr>
          <p:cNvPr id="10" name="Picture 9">
            <a:extLst>
              <a:ext uri="{FF2B5EF4-FFF2-40B4-BE49-F238E27FC236}">
                <a16:creationId xmlns:a16="http://schemas.microsoft.com/office/drawing/2014/main" id="{28C2A586-0298-4EB6-B5BE-BEEA53840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14487"/>
            <a:ext cx="5343525" cy="3033847"/>
          </a:xfrm>
          <a:prstGeom prst="rect">
            <a:avLst/>
          </a:prstGeom>
        </p:spPr>
      </p:pic>
      <p:sp>
        <p:nvSpPr>
          <p:cNvPr id="11" name="TextBox 10">
            <a:extLst>
              <a:ext uri="{FF2B5EF4-FFF2-40B4-BE49-F238E27FC236}">
                <a16:creationId xmlns:a16="http://schemas.microsoft.com/office/drawing/2014/main" id="{7B4A408D-A029-4652-B841-6255EF97F7CB}"/>
              </a:ext>
            </a:extLst>
          </p:cNvPr>
          <p:cNvSpPr txBox="1"/>
          <p:nvPr/>
        </p:nvSpPr>
        <p:spPr>
          <a:xfrm>
            <a:off x="1543318" y="4867541"/>
            <a:ext cx="2975020" cy="369332"/>
          </a:xfrm>
          <a:prstGeom prst="rect">
            <a:avLst/>
          </a:prstGeom>
          <a:noFill/>
        </p:spPr>
        <p:txBody>
          <a:bodyPr wrap="square" rtlCol="0">
            <a:spAutoFit/>
          </a:bodyPr>
          <a:lstStyle/>
          <a:p>
            <a:r>
              <a:rPr lang="en-US" sz="1800" dirty="0">
                <a:solidFill>
                  <a:srgbClr val="00000A"/>
                </a:solidFill>
                <a:effectLst/>
                <a:latin typeface="Times New Roman" panose="02020603050405020304" pitchFamily="18" charset="0"/>
                <a:ea typeface="Times New Roman" panose="02020603050405020304" pitchFamily="18" charset="0"/>
              </a:rPr>
              <a:t>Front-view of the prototype</a:t>
            </a:r>
            <a:endParaRPr lang="en-IN" sz="1800" dirty="0">
              <a:solidFill>
                <a:srgbClr val="00000A"/>
              </a:solidFill>
              <a:effectLst/>
              <a:latin typeface="Times New Roman" panose="02020603050405020304" pitchFamily="18" charset="0"/>
              <a:ea typeface="Times New Roman" panose="02020603050405020304" pitchFamily="18" charset="0"/>
            </a:endParaRPr>
          </a:p>
        </p:txBody>
      </p:sp>
      <p:sp>
        <p:nvSpPr>
          <p:cNvPr id="12" name="TextBox 11">
            <a:extLst>
              <a:ext uri="{FF2B5EF4-FFF2-40B4-BE49-F238E27FC236}">
                <a16:creationId xmlns:a16="http://schemas.microsoft.com/office/drawing/2014/main" id="{91C0645C-1F9F-48DD-A49F-D56A53644227}"/>
              </a:ext>
            </a:extLst>
          </p:cNvPr>
          <p:cNvSpPr txBox="1"/>
          <p:nvPr/>
        </p:nvSpPr>
        <p:spPr>
          <a:xfrm>
            <a:off x="7280252" y="4867541"/>
            <a:ext cx="2975020" cy="369332"/>
          </a:xfrm>
          <a:prstGeom prst="rect">
            <a:avLst/>
          </a:prstGeom>
          <a:noFill/>
        </p:spPr>
        <p:txBody>
          <a:bodyPr wrap="square" rtlCol="0">
            <a:spAutoFit/>
          </a:bodyPr>
          <a:lstStyle/>
          <a:p>
            <a:r>
              <a:rPr lang="en-US" sz="1800" dirty="0">
                <a:solidFill>
                  <a:srgbClr val="00000A"/>
                </a:solidFill>
                <a:effectLst/>
                <a:latin typeface="Times New Roman" panose="02020603050405020304" pitchFamily="18" charset="0"/>
                <a:ea typeface="Times New Roman" panose="02020603050405020304" pitchFamily="18" charset="0"/>
              </a:rPr>
              <a:t>Back-view of the prototype</a:t>
            </a:r>
            <a:endParaRPr lang="en-IN" sz="1800" dirty="0">
              <a:solidFill>
                <a:srgbClr val="00000A"/>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18184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C7031-7040-41D2-B7CC-653C9DA8FCCF}"/>
              </a:ext>
            </a:extLst>
          </p:cNvPr>
          <p:cNvSpPr>
            <a:spLocks noGrp="1"/>
          </p:cNvSpPr>
          <p:nvPr>
            <p:ph type="title"/>
          </p:nvPr>
        </p:nvSpPr>
        <p:spPr>
          <a:xfrm>
            <a:off x="913775" y="618517"/>
            <a:ext cx="10364451" cy="592097"/>
          </a:xfrm>
        </p:spPr>
        <p:txBody>
          <a:bodyPr>
            <a:normAutofit/>
          </a:bodyPr>
          <a:lstStyle/>
          <a:p>
            <a:r>
              <a:rPr lang="en-US" sz="3200" cap="none" dirty="0">
                <a:latin typeface="Times New Roman" panose="02020603050405020304" pitchFamily="18" charset="0"/>
                <a:cs typeface="Times New Roman" panose="02020603050405020304" pitchFamily="18" charset="0"/>
              </a:rPr>
              <a:t>Deep Learning Model</a:t>
            </a:r>
            <a:endParaRPr lang="en-IN" sz="3200" cap="none"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1AEB50F-FABF-4EAC-8EF1-FA1A5A1F0F8B}"/>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341436" y="3969802"/>
            <a:ext cx="7509128" cy="2888198"/>
          </a:xfrm>
        </p:spPr>
      </p:pic>
      <p:sp>
        <p:nvSpPr>
          <p:cNvPr id="6" name="TextBox 5">
            <a:extLst>
              <a:ext uri="{FF2B5EF4-FFF2-40B4-BE49-F238E27FC236}">
                <a16:creationId xmlns:a16="http://schemas.microsoft.com/office/drawing/2014/main" id="{8879305A-D96A-468F-9E42-554BD2CCFA51}"/>
              </a:ext>
            </a:extLst>
          </p:cNvPr>
          <p:cNvSpPr txBox="1"/>
          <p:nvPr/>
        </p:nvSpPr>
        <p:spPr>
          <a:xfrm>
            <a:off x="913775" y="1210614"/>
            <a:ext cx="10364450" cy="236988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Sequential Model:</a:t>
            </a:r>
          </a:p>
          <a:p>
            <a:r>
              <a:rPr lang="en-US" dirty="0">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We used a Deep Learning Keras model with 6 Convolutional Layers and 3 Dense Layers to achieve a </a:t>
            </a:r>
            <a:r>
              <a:rPr lang="en-US" dirty="0">
                <a:latin typeface="Times New Roman" panose="02020603050405020304" pitchFamily="18" charset="0"/>
                <a:cs typeface="Times New Roman" panose="02020603050405020304" pitchFamily="18" charset="0"/>
              </a:rPr>
              <a:t>90</a:t>
            </a:r>
            <a:r>
              <a:rPr lang="en-US" b="0" i="0" dirty="0">
                <a:effectLst/>
                <a:latin typeface="Times New Roman" panose="02020603050405020304" pitchFamily="18" charset="0"/>
                <a:cs typeface="Times New Roman" panose="02020603050405020304" pitchFamily="18" charset="0"/>
              </a:rPr>
              <a:t>% test accuracy. use_model function can be used to predict on new data.</a:t>
            </a:r>
            <a:r>
              <a:rPr lang="en-US" dirty="0">
                <a:latin typeface="Times New Roman" panose="02020603050405020304" pitchFamily="18" charset="0"/>
                <a:cs typeface="Times New Roman" panose="02020603050405020304" pitchFamily="18" charset="0"/>
              </a:rPr>
              <a:t> </a:t>
            </a:r>
          </a:p>
          <a:p>
            <a:r>
              <a:rPr lang="en-US" sz="2000" b="1" dirty="0">
                <a:latin typeface="Times New Roman" panose="02020603050405020304" pitchFamily="18" charset="0"/>
                <a:cs typeface="Times New Roman" panose="02020603050405020304" pitchFamily="18" charset="0"/>
              </a:rPr>
              <a:t>Dataset:</a:t>
            </a:r>
          </a:p>
          <a:p>
            <a:r>
              <a:rPr lang="en-US" dirty="0">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We trained the model with 22564 images of which 12565 images were of organic items and 9999 images were of recyclable items. </a:t>
            </a:r>
          </a:p>
          <a:p>
            <a:r>
              <a:rPr lang="en-US" dirty="0">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For the test set we had 1401 images for organic items and 1112 images of recyclable items making a total of 2513 items.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3853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C7031-7040-41D2-B7CC-653C9DA8FCCF}"/>
              </a:ext>
            </a:extLst>
          </p:cNvPr>
          <p:cNvSpPr>
            <a:spLocks noGrp="1"/>
          </p:cNvSpPr>
          <p:nvPr>
            <p:ph type="title"/>
          </p:nvPr>
        </p:nvSpPr>
        <p:spPr>
          <a:xfrm>
            <a:off x="913775" y="618517"/>
            <a:ext cx="10364451" cy="592097"/>
          </a:xfrm>
        </p:spPr>
        <p:txBody>
          <a:bodyPr>
            <a:normAutofit/>
          </a:bodyPr>
          <a:lstStyle/>
          <a:p>
            <a:r>
              <a:rPr lang="en-US" sz="3200" cap="none" dirty="0">
                <a:latin typeface="Times New Roman" panose="02020603050405020304" pitchFamily="18" charset="0"/>
                <a:cs typeface="Times New Roman" panose="02020603050405020304" pitchFamily="18" charset="0"/>
              </a:rPr>
              <a:t>Screenshots</a:t>
            </a:r>
            <a:endParaRPr lang="en-IN" sz="3200" cap="none"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B4A408D-A029-4652-B841-6255EF97F7CB}"/>
              </a:ext>
            </a:extLst>
          </p:cNvPr>
          <p:cNvSpPr txBox="1"/>
          <p:nvPr/>
        </p:nvSpPr>
        <p:spPr>
          <a:xfrm>
            <a:off x="1543318" y="4867541"/>
            <a:ext cx="2975020" cy="369332"/>
          </a:xfrm>
          <a:prstGeom prst="rect">
            <a:avLst/>
          </a:prstGeom>
          <a:noFill/>
        </p:spPr>
        <p:txBody>
          <a:bodyPr wrap="square" rtlCol="0">
            <a:spAutoFit/>
          </a:bodyPr>
          <a:lstStyle/>
          <a:p>
            <a:pPr algn="ctr"/>
            <a:r>
              <a:rPr lang="en-US" dirty="0">
                <a:solidFill>
                  <a:srgbClr val="00000A"/>
                </a:solidFill>
                <a:latin typeface="Times New Roman" panose="02020603050405020304" pitchFamily="18" charset="0"/>
                <a:ea typeface="Times New Roman" panose="02020603050405020304" pitchFamily="18" charset="0"/>
              </a:rPr>
              <a:t>Starting the Server</a:t>
            </a:r>
            <a:endParaRPr lang="en-IN" sz="1800" dirty="0">
              <a:solidFill>
                <a:srgbClr val="00000A"/>
              </a:solidFill>
              <a:effectLst/>
              <a:latin typeface="Times New Roman" panose="02020603050405020304" pitchFamily="18" charset="0"/>
              <a:ea typeface="Times New Roman" panose="02020603050405020304" pitchFamily="18" charset="0"/>
            </a:endParaRPr>
          </a:p>
        </p:txBody>
      </p:sp>
      <p:sp>
        <p:nvSpPr>
          <p:cNvPr id="12" name="TextBox 11">
            <a:extLst>
              <a:ext uri="{FF2B5EF4-FFF2-40B4-BE49-F238E27FC236}">
                <a16:creationId xmlns:a16="http://schemas.microsoft.com/office/drawing/2014/main" id="{91C0645C-1F9F-48DD-A49F-D56A53644227}"/>
              </a:ext>
            </a:extLst>
          </p:cNvPr>
          <p:cNvSpPr txBox="1"/>
          <p:nvPr/>
        </p:nvSpPr>
        <p:spPr>
          <a:xfrm>
            <a:off x="7038974" y="4892626"/>
            <a:ext cx="4448981" cy="369332"/>
          </a:xfrm>
          <a:prstGeom prst="rect">
            <a:avLst/>
          </a:prstGeom>
          <a:noFill/>
        </p:spPr>
        <p:txBody>
          <a:bodyPr wrap="square" rtlCol="0">
            <a:spAutoFit/>
          </a:bodyPr>
          <a:lstStyle/>
          <a:p>
            <a:r>
              <a:rPr lang="en-US" dirty="0">
                <a:solidFill>
                  <a:srgbClr val="00000A"/>
                </a:solidFill>
                <a:latin typeface="Times New Roman" panose="02020603050405020304" pitchFamily="18" charset="0"/>
                <a:ea typeface="Times New Roman" panose="02020603050405020304" pitchFamily="18" charset="0"/>
              </a:rPr>
              <a:t>Object is detected(Response from Client side)</a:t>
            </a:r>
            <a:endParaRPr lang="en-IN" sz="1800" dirty="0">
              <a:solidFill>
                <a:srgbClr val="00000A"/>
              </a:solidFill>
              <a:effectLst/>
              <a:latin typeface="Times New Roman" panose="02020603050405020304" pitchFamily="18" charset="0"/>
              <a:ea typeface="Times New Roman" panose="02020603050405020304" pitchFamily="18" charset="0"/>
            </a:endParaRPr>
          </a:p>
        </p:txBody>
      </p:sp>
      <p:pic>
        <p:nvPicPr>
          <p:cNvPr id="1026" name="Picture 1">
            <a:extLst>
              <a:ext uri="{FF2B5EF4-FFF2-40B4-BE49-F238E27FC236}">
                <a16:creationId xmlns:a16="http://schemas.microsoft.com/office/drawing/2014/main" id="{E8F9D5A9-70BD-459F-9B55-A23661735C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60" y="1621127"/>
            <a:ext cx="5601840"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1">
            <a:extLst>
              <a:ext uri="{FF2B5EF4-FFF2-40B4-BE49-F238E27FC236}">
                <a16:creationId xmlns:a16="http://schemas.microsoft.com/office/drawing/2014/main" id="{BB3CFA29-D5BD-4985-894D-AF1280456F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8974" y="1621127"/>
            <a:ext cx="4239252"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1519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C7031-7040-41D2-B7CC-653C9DA8FCCF}"/>
              </a:ext>
            </a:extLst>
          </p:cNvPr>
          <p:cNvSpPr>
            <a:spLocks noGrp="1"/>
          </p:cNvSpPr>
          <p:nvPr>
            <p:ph type="title"/>
          </p:nvPr>
        </p:nvSpPr>
        <p:spPr>
          <a:xfrm>
            <a:off x="913775" y="618517"/>
            <a:ext cx="10364451" cy="592097"/>
          </a:xfrm>
        </p:spPr>
        <p:txBody>
          <a:bodyPr>
            <a:normAutofit/>
          </a:bodyPr>
          <a:lstStyle/>
          <a:p>
            <a:r>
              <a:rPr lang="en-US" sz="3200" cap="none" dirty="0">
                <a:latin typeface="Times New Roman" panose="02020603050405020304" pitchFamily="18" charset="0"/>
                <a:cs typeface="Times New Roman" panose="02020603050405020304" pitchFamily="18" charset="0"/>
              </a:rPr>
              <a:t>Results</a:t>
            </a:r>
            <a:endParaRPr lang="en-IN" sz="3200" cap="none"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91C0645C-1F9F-48DD-A49F-D56A53644227}"/>
              </a:ext>
            </a:extLst>
          </p:cNvPr>
          <p:cNvSpPr txBox="1"/>
          <p:nvPr/>
        </p:nvSpPr>
        <p:spPr>
          <a:xfrm>
            <a:off x="7064732" y="5046394"/>
            <a:ext cx="4448981" cy="646331"/>
          </a:xfrm>
          <a:prstGeom prst="rect">
            <a:avLst/>
          </a:prstGeom>
          <a:noFill/>
        </p:spPr>
        <p:txBody>
          <a:bodyPr wrap="square" rtlCol="0">
            <a:spAutoFit/>
          </a:bodyPr>
          <a:lstStyle/>
          <a:p>
            <a:pPr algn="ctr"/>
            <a:r>
              <a:rPr lang="en-US" sz="1800" dirty="0">
                <a:solidFill>
                  <a:srgbClr val="00000A"/>
                </a:solidFill>
                <a:effectLst/>
                <a:latin typeface="Times New Roman" panose="02020603050405020304" pitchFamily="18" charset="0"/>
                <a:ea typeface="Times New Roman" panose="02020603050405020304" pitchFamily="18" charset="0"/>
              </a:rPr>
              <a:t>Classifying the image into Non-Bio-Degradable form depending on the image.</a:t>
            </a:r>
            <a:endParaRPr lang="en-IN" sz="1800" dirty="0">
              <a:solidFill>
                <a:srgbClr val="00000A"/>
              </a:solidFill>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95B19EAD-AD91-4494-BFD7-F1A4C32ACD5C}"/>
              </a:ext>
            </a:extLst>
          </p:cNvPr>
          <p:cNvSpPr txBox="1"/>
          <p:nvPr/>
        </p:nvSpPr>
        <p:spPr>
          <a:xfrm>
            <a:off x="1228456" y="5074574"/>
            <a:ext cx="4448981" cy="646331"/>
          </a:xfrm>
          <a:prstGeom prst="rect">
            <a:avLst/>
          </a:prstGeom>
          <a:noFill/>
        </p:spPr>
        <p:txBody>
          <a:bodyPr wrap="square" rtlCol="0">
            <a:spAutoFit/>
          </a:bodyPr>
          <a:lstStyle/>
          <a:p>
            <a:pPr algn="ctr"/>
            <a:r>
              <a:rPr lang="en-US" sz="1800" dirty="0">
                <a:solidFill>
                  <a:srgbClr val="00000A"/>
                </a:solidFill>
                <a:effectLst/>
                <a:latin typeface="Times New Roman" panose="02020603050405020304" pitchFamily="18" charset="0"/>
                <a:ea typeface="Times New Roman" panose="02020603050405020304" pitchFamily="18" charset="0"/>
              </a:rPr>
              <a:t>Classifying the image into Bio-Degradable form depending on the image.</a:t>
            </a:r>
            <a:endParaRPr lang="en-IN" sz="1800" dirty="0">
              <a:solidFill>
                <a:srgbClr val="00000A"/>
              </a:solidFill>
              <a:effectLst/>
              <a:latin typeface="Times New Roman" panose="02020603050405020304" pitchFamily="18" charset="0"/>
              <a:ea typeface="Times New Roman" panose="02020603050405020304" pitchFamily="18" charset="0"/>
            </a:endParaRPr>
          </a:p>
        </p:txBody>
      </p:sp>
      <p:pic>
        <p:nvPicPr>
          <p:cNvPr id="3074" name="Picture 1">
            <a:extLst>
              <a:ext uri="{FF2B5EF4-FFF2-40B4-BE49-F238E27FC236}">
                <a16:creationId xmlns:a16="http://schemas.microsoft.com/office/drawing/2014/main" id="{B14D2E95-B039-4636-B06B-FC6A7E83FF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259" y="1245523"/>
            <a:ext cx="323850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1">
            <a:extLst>
              <a:ext uri="{FF2B5EF4-FFF2-40B4-BE49-F238E27FC236}">
                <a16:creationId xmlns:a16="http://schemas.microsoft.com/office/drawing/2014/main" id="{3054CD49-D789-49BC-96F7-2A57261F7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3512" y="1245523"/>
            <a:ext cx="3467100" cy="3699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1859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C7031-7040-41D2-B7CC-653C9DA8FCCF}"/>
              </a:ext>
            </a:extLst>
          </p:cNvPr>
          <p:cNvSpPr>
            <a:spLocks noGrp="1"/>
          </p:cNvSpPr>
          <p:nvPr>
            <p:ph type="title"/>
          </p:nvPr>
        </p:nvSpPr>
        <p:spPr>
          <a:xfrm>
            <a:off x="913775" y="618517"/>
            <a:ext cx="10364451" cy="592097"/>
          </a:xfrm>
        </p:spPr>
        <p:txBody>
          <a:bodyPr>
            <a:normAutofit/>
          </a:bodyPr>
          <a:lstStyle/>
          <a:p>
            <a:r>
              <a:rPr lang="en-US" sz="3200" cap="none" dirty="0">
                <a:latin typeface="Times New Roman" panose="02020603050405020304" pitchFamily="18" charset="0"/>
                <a:cs typeface="Times New Roman" panose="02020603050405020304" pitchFamily="18" charset="0"/>
              </a:rPr>
              <a:t>Results</a:t>
            </a:r>
            <a:endParaRPr lang="en-IN" sz="3200" cap="none"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91C0645C-1F9F-48DD-A49F-D56A53644227}"/>
              </a:ext>
            </a:extLst>
          </p:cNvPr>
          <p:cNvSpPr txBox="1"/>
          <p:nvPr/>
        </p:nvSpPr>
        <p:spPr>
          <a:xfrm>
            <a:off x="7064732" y="5074573"/>
            <a:ext cx="4448981" cy="646331"/>
          </a:xfrm>
          <a:prstGeom prst="rect">
            <a:avLst/>
          </a:prstGeom>
          <a:noFill/>
        </p:spPr>
        <p:txBody>
          <a:bodyPr wrap="square" rtlCol="0">
            <a:spAutoFit/>
          </a:bodyPr>
          <a:lstStyle/>
          <a:p>
            <a:pPr algn="ctr"/>
            <a:r>
              <a:rPr lang="en-US" sz="1800" dirty="0">
                <a:solidFill>
                  <a:srgbClr val="00000A"/>
                </a:solidFill>
                <a:effectLst/>
                <a:latin typeface="Times New Roman" panose="02020603050405020304" pitchFamily="18" charset="0"/>
                <a:ea typeface="Times New Roman" panose="02020603050405020304" pitchFamily="18" charset="0"/>
              </a:rPr>
              <a:t>Rotating the servo motor flap towards right side for Non-Biodegradable object</a:t>
            </a:r>
            <a:endParaRPr lang="en-IN" sz="1800" dirty="0">
              <a:solidFill>
                <a:srgbClr val="00000A"/>
              </a:solidFill>
              <a:effectLst/>
              <a:latin typeface="Times New Roman" panose="02020603050405020304" pitchFamily="18" charset="0"/>
              <a:ea typeface="Times New Roman" panose="02020603050405020304" pitchFamily="18" charset="0"/>
            </a:endParaRPr>
          </a:p>
        </p:txBody>
      </p:sp>
      <p:pic>
        <p:nvPicPr>
          <p:cNvPr id="2050" name="Picture 2">
            <a:extLst>
              <a:ext uri="{FF2B5EF4-FFF2-40B4-BE49-F238E27FC236}">
                <a16:creationId xmlns:a16="http://schemas.microsoft.com/office/drawing/2014/main" id="{257A9668-8014-49D2-BE1D-F089C3081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789" y="1137095"/>
            <a:ext cx="287655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CAAEA264-6AD6-4F35-9640-4588844DC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3662" y="1215042"/>
            <a:ext cx="3677584" cy="36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95B19EAD-AD91-4494-BFD7-F1A4C32ACD5C}"/>
              </a:ext>
            </a:extLst>
          </p:cNvPr>
          <p:cNvSpPr txBox="1"/>
          <p:nvPr/>
        </p:nvSpPr>
        <p:spPr>
          <a:xfrm>
            <a:off x="1228456" y="5074574"/>
            <a:ext cx="4448981" cy="646331"/>
          </a:xfrm>
          <a:prstGeom prst="rect">
            <a:avLst/>
          </a:prstGeom>
          <a:noFill/>
        </p:spPr>
        <p:txBody>
          <a:bodyPr wrap="square" rtlCol="0">
            <a:spAutoFit/>
          </a:bodyPr>
          <a:lstStyle/>
          <a:p>
            <a:pPr algn="ctr"/>
            <a:r>
              <a:rPr lang="en-US" sz="1800" dirty="0">
                <a:solidFill>
                  <a:srgbClr val="00000A"/>
                </a:solidFill>
                <a:effectLst/>
                <a:latin typeface="Times New Roman" panose="02020603050405020304" pitchFamily="18" charset="0"/>
                <a:ea typeface="Times New Roman" panose="02020603050405020304" pitchFamily="18" charset="0"/>
              </a:rPr>
              <a:t>Rotating the servo motor flap towards left side for Bio-degradable object</a:t>
            </a:r>
            <a:endParaRPr lang="en-IN" sz="1800" dirty="0">
              <a:solidFill>
                <a:srgbClr val="00000A"/>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51137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C7031-7040-41D2-B7CC-653C9DA8FCCF}"/>
              </a:ext>
            </a:extLst>
          </p:cNvPr>
          <p:cNvSpPr>
            <a:spLocks noGrp="1"/>
          </p:cNvSpPr>
          <p:nvPr>
            <p:ph type="title"/>
          </p:nvPr>
        </p:nvSpPr>
        <p:spPr>
          <a:xfrm>
            <a:off x="913775" y="618517"/>
            <a:ext cx="10364451" cy="592097"/>
          </a:xfrm>
        </p:spPr>
        <p:txBody>
          <a:bodyPr>
            <a:normAutofit/>
          </a:bodyPr>
          <a:lstStyle/>
          <a:p>
            <a:r>
              <a:rPr lang="en-US" sz="3200" cap="none" dirty="0">
                <a:latin typeface="Times New Roman" panose="02020603050405020304" pitchFamily="18" charset="0"/>
                <a:cs typeface="Times New Roman" panose="02020603050405020304" pitchFamily="18" charset="0"/>
              </a:rPr>
              <a:t>Results</a:t>
            </a:r>
            <a:endParaRPr lang="en-IN" sz="3200" cap="none"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B4A408D-A029-4652-B841-6255EF97F7CB}"/>
              </a:ext>
            </a:extLst>
          </p:cNvPr>
          <p:cNvSpPr txBox="1"/>
          <p:nvPr/>
        </p:nvSpPr>
        <p:spPr>
          <a:xfrm>
            <a:off x="9067062" y="6573858"/>
            <a:ext cx="2975020" cy="369332"/>
          </a:xfrm>
          <a:prstGeom prst="rect">
            <a:avLst/>
          </a:prstGeom>
          <a:noFill/>
        </p:spPr>
        <p:txBody>
          <a:bodyPr wrap="square" rtlCol="0">
            <a:spAutoFit/>
          </a:bodyPr>
          <a:lstStyle/>
          <a:p>
            <a:pPr algn="ctr"/>
            <a:r>
              <a:rPr lang="en-US" dirty="0">
                <a:solidFill>
                  <a:srgbClr val="00000A"/>
                </a:solidFill>
                <a:latin typeface="Times New Roman" panose="02020603050405020304" pitchFamily="18" charset="0"/>
                <a:ea typeface="Times New Roman" panose="02020603050405020304" pitchFamily="18" charset="0"/>
              </a:rPr>
              <a:t>Starting the Server</a:t>
            </a:r>
            <a:endParaRPr lang="en-IN" sz="1800" dirty="0">
              <a:solidFill>
                <a:srgbClr val="00000A"/>
              </a:solidFill>
              <a:effectLst/>
              <a:latin typeface="Times New Roman" panose="02020603050405020304" pitchFamily="18" charset="0"/>
              <a:ea typeface="Times New Roman" panose="02020603050405020304" pitchFamily="18" charset="0"/>
            </a:endParaRPr>
          </a:p>
        </p:txBody>
      </p:sp>
      <p:sp>
        <p:nvSpPr>
          <p:cNvPr id="12" name="TextBox 11">
            <a:extLst>
              <a:ext uri="{FF2B5EF4-FFF2-40B4-BE49-F238E27FC236}">
                <a16:creationId xmlns:a16="http://schemas.microsoft.com/office/drawing/2014/main" id="{91C0645C-1F9F-48DD-A49F-D56A53644227}"/>
              </a:ext>
            </a:extLst>
          </p:cNvPr>
          <p:cNvSpPr txBox="1"/>
          <p:nvPr/>
        </p:nvSpPr>
        <p:spPr>
          <a:xfrm>
            <a:off x="3871509" y="3875643"/>
            <a:ext cx="4448981" cy="646331"/>
          </a:xfrm>
          <a:prstGeom prst="rect">
            <a:avLst/>
          </a:prstGeom>
          <a:noFill/>
        </p:spPr>
        <p:txBody>
          <a:bodyPr wrap="square" rtlCol="0">
            <a:spAutoFit/>
          </a:bodyPr>
          <a:lstStyle/>
          <a:p>
            <a:pPr algn="ctr"/>
            <a:r>
              <a:rPr lang="en-US" sz="1800" dirty="0">
                <a:solidFill>
                  <a:srgbClr val="00000A"/>
                </a:solidFill>
                <a:effectLst/>
                <a:latin typeface="Times New Roman" panose="02020603050405020304" pitchFamily="18" charset="0"/>
                <a:ea typeface="Times New Roman" panose="02020603050405020304" pitchFamily="18" charset="0"/>
              </a:rPr>
              <a:t>Response from IR-sensor 2 (Biodegradable bin is full)</a:t>
            </a:r>
            <a:endParaRPr lang="en-IN" sz="1800" dirty="0">
              <a:solidFill>
                <a:srgbClr val="00000A"/>
              </a:solidFill>
              <a:effectLst/>
              <a:latin typeface="Times New Roman" panose="02020603050405020304" pitchFamily="18" charset="0"/>
              <a:ea typeface="Times New Roman" panose="02020603050405020304" pitchFamily="18" charset="0"/>
            </a:endParaRPr>
          </a:p>
        </p:txBody>
      </p:sp>
      <p:pic>
        <p:nvPicPr>
          <p:cNvPr id="4099" name="Picture 1">
            <a:extLst>
              <a:ext uri="{FF2B5EF4-FFF2-40B4-BE49-F238E27FC236}">
                <a16:creationId xmlns:a16="http://schemas.microsoft.com/office/drawing/2014/main" id="{E0EC5D2F-246B-4EF7-B47F-37BF8D6902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9940" y="1804599"/>
            <a:ext cx="44005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4831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508" y="2122517"/>
            <a:ext cx="5285509" cy="3280756"/>
          </a:xfrm>
          <a:prstGeom prst="rect">
            <a:avLst/>
          </a:prstGeom>
        </p:spPr>
      </p:pic>
      <p:sp>
        <p:nvSpPr>
          <p:cNvPr id="2" name="Title 1"/>
          <p:cNvSpPr>
            <a:spLocks noGrp="1"/>
          </p:cNvSpPr>
          <p:nvPr>
            <p:ph type="title"/>
          </p:nvPr>
        </p:nvSpPr>
        <p:spPr>
          <a:xfrm>
            <a:off x="913775" y="618518"/>
            <a:ext cx="10364451" cy="836210"/>
          </a:xfrm>
        </p:spPr>
        <p:txBody>
          <a:bodyPr>
            <a:normAutofit fontScale="90000"/>
          </a:bodyPr>
          <a:lstStyle/>
          <a:p>
            <a:r>
              <a:rPr lang="en-IN" cap="none" dirty="0">
                <a:latin typeface="Times New Roman" panose="02020603050405020304" pitchFamily="18" charset="0"/>
                <a:cs typeface="Times New Roman" panose="02020603050405020304" pitchFamily="18" charset="0"/>
              </a:rPr>
              <a:t>System For Waste Management: Swachh Bharat Mission</a:t>
            </a:r>
          </a:p>
        </p:txBody>
      </p:sp>
      <p:sp>
        <p:nvSpPr>
          <p:cNvPr id="3" name="Content Placeholder 2"/>
          <p:cNvSpPr>
            <a:spLocks noGrp="1"/>
          </p:cNvSpPr>
          <p:nvPr>
            <p:ph sz="quarter" idx="13"/>
          </p:nvPr>
        </p:nvSpPr>
        <p:spPr>
          <a:xfrm>
            <a:off x="548640" y="1612669"/>
            <a:ext cx="6260869" cy="4779817"/>
          </a:xfrm>
        </p:spPr>
        <p:txBody>
          <a:bodyPr/>
          <a:lstStyle/>
          <a:p>
            <a:r>
              <a:rPr lang="en-US" cap="none" dirty="0">
                <a:latin typeface="Times New Roman" panose="02020603050405020304" pitchFamily="18" charset="0"/>
                <a:cs typeface="Times New Roman" panose="02020603050405020304" pitchFamily="18" charset="0"/>
              </a:rPr>
              <a:t>Waste Management Is All The Activities And Actions Required To Manage Waste From  Its Inception To Its Final Disposal.</a:t>
            </a:r>
          </a:p>
          <a:p>
            <a:r>
              <a:rPr lang="en-US" cap="none" dirty="0">
                <a:latin typeface="Times New Roman" panose="02020603050405020304" pitchFamily="18" charset="0"/>
                <a:cs typeface="Times New Roman" panose="02020603050405020304" pitchFamily="18" charset="0"/>
              </a:rPr>
              <a:t>Proper Waste Management can reduce global warming.</a:t>
            </a:r>
          </a:p>
          <a:p>
            <a:r>
              <a:rPr lang="en-US" cap="none" dirty="0">
                <a:latin typeface="Times New Roman" panose="02020603050405020304" pitchFamily="18" charset="0"/>
                <a:cs typeface="Times New Roman" panose="02020603050405020304" pitchFamily="18" charset="0"/>
              </a:rPr>
              <a:t>Many metropolitan cities are facing the issues for deposition of waste produced from day to day activities.</a:t>
            </a:r>
          </a:p>
          <a:p>
            <a:r>
              <a:rPr lang="en-US" cap="none" dirty="0">
                <a:latin typeface="Times New Roman" panose="02020603050405020304" pitchFamily="18" charset="0"/>
                <a:cs typeface="Times New Roman" panose="02020603050405020304" pitchFamily="18" charset="0"/>
              </a:rPr>
              <a:t>So, the smart Artificial Intelligence based solution needs to be implemented to handle this issues. </a:t>
            </a:r>
          </a:p>
          <a:p>
            <a:pPr marL="0" indent="0">
              <a:buNone/>
            </a:pPr>
            <a:r>
              <a:rPr lang="en-US" cap="none" dirty="0">
                <a:latin typeface="Times New Roman" panose="02020603050405020304" pitchFamily="18" charset="0"/>
                <a:cs typeface="Times New Roman" panose="02020603050405020304" pitchFamily="18" charset="0"/>
              </a:rPr>
              <a:t>.</a:t>
            </a:r>
          </a:p>
          <a:p>
            <a:pPr marL="0" indent="0">
              <a:buNone/>
            </a:pPr>
            <a:endParaRPr lang="en-US" cap="none" dirty="0">
              <a:latin typeface="Times New Roman" panose="02020603050405020304" pitchFamily="18" charset="0"/>
              <a:cs typeface="Times New Roman" panose="02020603050405020304" pitchFamily="18" charset="0"/>
            </a:endParaRPr>
          </a:p>
          <a:p>
            <a:pPr marL="0" indent="0">
              <a:buNone/>
            </a:pPr>
            <a:endParaRPr lang="en-US" cap="none" dirty="0">
              <a:latin typeface="Times New Roman" panose="02020603050405020304" pitchFamily="18" charset="0"/>
              <a:cs typeface="Times New Roman" panose="02020603050405020304" pitchFamily="18" charset="0"/>
            </a:endParaRPr>
          </a:p>
          <a:p>
            <a:pPr marL="0" indent="0">
              <a:buNone/>
            </a:pPr>
            <a:endParaRPr lang="en-IN"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831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C7031-7040-41D2-B7CC-653C9DA8FCCF}"/>
              </a:ext>
            </a:extLst>
          </p:cNvPr>
          <p:cNvSpPr>
            <a:spLocks noGrp="1"/>
          </p:cNvSpPr>
          <p:nvPr>
            <p:ph type="title"/>
          </p:nvPr>
        </p:nvSpPr>
        <p:spPr>
          <a:xfrm>
            <a:off x="913775" y="618517"/>
            <a:ext cx="10364451" cy="592097"/>
          </a:xfrm>
        </p:spPr>
        <p:txBody>
          <a:bodyPr>
            <a:normAutofit/>
          </a:bodyPr>
          <a:lstStyle/>
          <a:p>
            <a:r>
              <a:rPr lang="en-US" sz="3200" cap="none" dirty="0">
                <a:latin typeface="Times New Roman" panose="02020603050405020304" pitchFamily="18" charset="0"/>
                <a:cs typeface="Times New Roman" panose="02020603050405020304" pitchFamily="18" charset="0"/>
              </a:rPr>
              <a:t>Patent</a:t>
            </a:r>
            <a:endParaRPr lang="en-IN" sz="3200" cap="none"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40BEFA20-B8B5-4673-AD15-D57F6A78015C}"/>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13774" y="1516957"/>
            <a:ext cx="4843081" cy="3424237"/>
          </a:xfrm>
        </p:spPr>
      </p:pic>
      <p:pic>
        <p:nvPicPr>
          <p:cNvPr id="10" name="Picture 9">
            <a:extLst>
              <a:ext uri="{FF2B5EF4-FFF2-40B4-BE49-F238E27FC236}">
                <a16:creationId xmlns:a16="http://schemas.microsoft.com/office/drawing/2014/main" id="{334768FD-396F-4A53-A654-BF6EDD3D8174}"/>
              </a:ext>
            </a:extLst>
          </p:cNvPr>
          <p:cNvPicPr>
            <a:picLocks noChangeAspect="1"/>
          </p:cNvPicPr>
          <p:nvPr/>
        </p:nvPicPr>
        <p:blipFill>
          <a:blip r:embed="rId3"/>
          <a:stretch>
            <a:fillRect/>
          </a:stretch>
        </p:blipFill>
        <p:spPr>
          <a:xfrm>
            <a:off x="5902085" y="1516957"/>
            <a:ext cx="5768650" cy="3424237"/>
          </a:xfrm>
          <a:prstGeom prst="rect">
            <a:avLst/>
          </a:prstGeom>
        </p:spPr>
      </p:pic>
      <p:sp>
        <p:nvSpPr>
          <p:cNvPr id="3" name="TextBox 2">
            <a:extLst>
              <a:ext uri="{FF2B5EF4-FFF2-40B4-BE49-F238E27FC236}">
                <a16:creationId xmlns:a16="http://schemas.microsoft.com/office/drawing/2014/main" id="{416958B9-2D95-4F88-9EA1-440523009391}"/>
              </a:ext>
            </a:extLst>
          </p:cNvPr>
          <p:cNvSpPr txBox="1"/>
          <p:nvPr/>
        </p:nvSpPr>
        <p:spPr>
          <a:xfrm>
            <a:off x="3513785" y="5156377"/>
            <a:ext cx="516442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Patent Application Number: 202121011507</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9164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8"/>
            <a:ext cx="10393133" cy="603614"/>
          </a:xfrm>
        </p:spPr>
        <p:txBody>
          <a:bodyPr/>
          <a:lstStyle/>
          <a:p>
            <a:r>
              <a:rPr lang="en-US" cap="none"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a:xfrm>
            <a:off x="913774" y="1345224"/>
            <a:ext cx="10363826" cy="4445976"/>
          </a:xfrm>
        </p:spPr>
        <p:txBody>
          <a:bodyPr/>
          <a:lstStyle/>
          <a:p>
            <a:pPr algn="just"/>
            <a:r>
              <a:rPr lang="en-US" cap="none" dirty="0">
                <a:latin typeface="Times New Roman" panose="02020603050405020304" pitchFamily="18" charset="0"/>
                <a:cs typeface="Times New Roman" panose="02020603050405020304" pitchFamily="18" charset="0"/>
              </a:rPr>
              <a:t>Till now, we have analyzed our problem statement,  then completed literature survey by comparing 10 papers.</a:t>
            </a:r>
          </a:p>
          <a:p>
            <a:pPr algn="just"/>
            <a:r>
              <a:rPr lang="en-US" cap="none" dirty="0">
                <a:latin typeface="Times New Roman" panose="02020603050405020304" pitchFamily="18" charset="0"/>
                <a:cs typeface="Times New Roman" panose="02020603050405020304" pitchFamily="18" charset="0"/>
              </a:rPr>
              <a:t>Noted down the requirements.</a:t>
            </a:r>
          </a:p>
          <a:p>
            <a:pPr algn="just"/>
            <a:r>
              <a:rPr lang="en-US" cap="none" dirty="0">
                <a:latin typeface="Times New Roman" panose="02020603050405020304" pitchFamily="18" charset="0"/>
                <a:cs typeface="Times New Roman" panose="02020603050405020304" pitchFamily="18" charset="0"/>
              </a:rPr>
              <a:t>Built our own system architecture along with UML diagrams.</a:t>
            </a:r>
          </a:p>
          <a:p>
            <a:pPr algn="just"/>
            <a:r>
              <a:rPr lang="en-US" cap="none" dirty="0">
                <a:latin typeface="Times New Roman" panose="02020603050405020304" pitchFamily="18" charset="0"/>
                <a:cs typeface="Times New Roman" panose="02020603050405020304" pitchFamily="18" charset="0"/>
              </a:rPr>
              <a:t>We have even built a deep learning model and achieved an accuracy of 90%.</a:t>
            </a:r>
          </a:p>
          <a:p>
            <a:pPr algn="just"/>
            <a:r>
              <a:rPr lang="en-US" cap="none" dirty="0">
                <a:latin typeface="Times New Roman" panose="02020603050405020304" pitchFamily="18" charset="0"/>
                <a:cs typeface="Times New Roman" panose="02020603050405020304" pitchFamily="18" charset="0"/>
              </a:rPr>
              <a:t>We have filed a patent for this idea.</a:t>
            </a:r>
          </a:p>
          <a:p>
            <a:pPr algn="just"/>
            <a:r>
              <a:rPr lang="en-US" cap="none" dirty="0">
                <a:latin typeface="Times New Roman" panose="02020603050405020304" pitchFamily="18" charset="0"/>
                <a:cs typeface="Times New Roman" panose="02020603050405020304" pitchFamily="18" charset="0"/>
              </a:rPr>
              <a:t>We have designed a prototype as well.</a:t>
            </a:r>
            <a:endParaRPr lang="en-IN"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0129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8"/>
            <a:ext cx="10393133" cy="603614"/>
          </a:xfrm>
        </p:spPr>
        <p:txBody>
          <a:bodyPr/>
          <a:lstStyle/>
          <a:p>
            <a:r>
              <a:rPr lang="en-US" cap="none" dirty="0">
                <a:latin typeface="Times New Roman" panose="02020603050405020304" pitchFamily="18" charset="0"/>
                <a:cs typeface="Times New Roman" panose="02020603050405020304" pitchFamily="18" charset="0"/>
              </a:rPr>
              <a:t>Future Enhancement</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a:xfrm>
            <a:off x="913774" y="1345224"/>
            <a:ext cx="10363826" cy="4445976"/>
          </a:xfrm>
        </p:spPr>
        <p:txBody>
          <a:bodyPr/>
          <a:lstStyle/>
          <a:p>
            <a:pPr algn="just"/>
            <a:r>
              <a:rPr lang="en-US" cap="none" dirty="0">
                <a:latin typeface="Times New Roman" panose="02020603050405020304" pitchFamily="18" charset="0"/>
                <a:cs typeface="Times New Roman" panose="02020603050405020304" pitchFamily="18" charset="0"/>
              </a:rPr>
              <a:t>Will be implementing the software part of the system.</a:t>
            </a:r>
          </a:p>
          <a:p>
            <a:pPr algn="just"/>
            <a:r>
              <a:rPr lang="en-US" cap="none" dirty="0">
                <a:latin typeface="Times New Roman" panose="02020603050405020304" pitchFamily="18" charset="0"/>
                <a:cs typeface="Times New Roman" panose="02020603050405020304" pitchFamily="18" charset="0"/>
              </a:rPr>
              <a:t>Can integrate a conveyor belt.</a:t>
            </a:r>
          </a:p>
          <a:p>
            <a:pPr algn="just"/>
            <a:r>
              <a:rPr lang="en-US" cap="none" dirty="0">
                <a:latin typeface="Times New Roman" panose="02020603050405020304" pitchFamily="18" charset="0"/>
                <a:cs typeface="Times New Roman" panose="02020603050405020304" pitchFamily="18" charset="0"/>
              </a:rPr>
              <a:t>Enhance the accuracy of our model.</a:t>
            </a:r>
          </a:p>
          <a:p>
            <a:pPr algn="just"/>
            <a:r>
              <a:rPr lang="en-US" cap="none" dirty="0">
                <a:latin typeface="Times New Roman" panose="02020603050405020304" pitchFamily="18" charset="0"/>
                <a:cs typeface="Times New Roman" panose="02020603050405020304" pitchFamily="18" charset="0"/>
              </a:rPr>
              <a:t>Increase the classes of waste classification.</a:t>
            </a:r>
            <a:endParaRPr lang="en-IN"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7117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8"/>
            <a:ext cx="10393133" cy="603614"/>
          </a:xfrm>
        </p:spPr>
        <p:txBody>
          <a:bodyPr/>
          <a:lstStyle/>
          <a:p>
            <a:r>
              <a:rPr lang="en-US" cap="none" dirty="0">
                <a:latin typeface="Times New Roman" panose="02020603050405020304" pitchFamily="18" charset="0"/>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a:xfrm>
            <a:off x="913774" y="1345224"/>
            <a:ext cx="10363826" cy="4445976"/>
          </a:xfrm>
        </p:spPr>
        <p:txBody>
          <a:bodyPr>
            <a:normAutofit lnSpcReduction="10000"/>
          </a:bodyPr>
          <a:lstStyle/>
          <a:p>
            <a:pPr marL="457200" lvl="0" indent="-457200" algn="just">
              <a:buFont typeface="+mj-lt"/>
              <a:buAutoNum type="arabicPeriod"/>
            </a:pPr>
            <a:r>
              <a:rPr lang="en-IN" sz="1600" cap="none" dirty="0">
                <a:latin typeface="Times New Roman" panose="02020603050405020304" pitchFamily="18" charset="0"/>
                <a:cs typeface="Times New Roman" pitchFamily="18" charset="0"/>
              </a:rPr>
              <a:t>Gary white, </a:t>
            </a:r>
            <a:r>
              <a:rPr lang="en-IN" sz="1600" cap="none" dirty="0" err="1">
                <a:latin typeface="Times New Roman" panose="02020603050405020304" pitchFamily="18" charset="0"/>
                <a:cs typeface="Times New Roman" pitchFamily="18" charset="0"/>
              </a:rPr>
              <a:t>christian</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cabrera</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andrei</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palade</a:t>
            </a:r>
            <a:r>
              <a:rPr lang="en-IN" sz="1600" cap="none" dirty="0">
                <a:latin typeface="Times New Roman" panose="02020603050405020304" pitchFamily="18" charset="0"/>
                <a:cs typeface="Times New Roman" pitchFamily="18" charset="0"/>
              </a:rPr>
              <a:t>, fan li, </a:t>
            </a:r>
            <a:r>
              <a:rPr lang="en-IN" sz="1600" cap="none" dirty="0" err="1">
                <a:latin typeface="Times New Roman" panose="02020603050405020304" pitchFamily="18" charset="0"/>
                <a:cs typeface="Times New Roman" pitchFamily="18" charset="0"/>
              </a:rPr>
              <a:t>siobh´an</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clarke</a:t>
            </a:r>
            <a:r>
              <a:rPr lang="en-IN" sz="1600" cap="none" dirty="0">
                <a:latin typeface="Times New Roman" panose="02020603050405020304" pitchFamily="18" charset="0"/>
                <a:cs typeface="Times New Roman" pitchFamily="18" charset="0"/>
              </a:rPr>
              <a:t> school of computer science and </a:t>
            </a:r>
            <a:r>
              <a:rPr lang="en-IN" sz="1600" cap="none" dirty="0" err="1">
                <a:latin typeface="Times New Roman" panose="02020603050405020304" pitchFamily="18" charset="0"/>
                <a:cs typeface="Times New Roman" pitchFamily="18" charset="0"/>
              </a:rPr>
              <a:t>statistics,trinity</a:t>
            </a:r>
            <a:r>
              <a:rPr lang="en-IN" sz="1600" cap="none" dirty="0">
                <a:latin typeface="Times New Roman" panose="02020603050405020304" pitchFamily="18" charset="0"/>
                <a:cs typeface="Times New Roman" pitchFamily="18" charset="0"/>
              </a:rPr>
              <a:t> college </a:t>
            </a:r>
            <a:r>
              <a:rPr lang="en-IN" sz="1600" cap="none" dirty="0" err="1">
                <a:latin typeface="Times New Roman" panose="02020603050405020304" pitchFamily="18" charset="0"/>
                <a:cs typeface="Times New Roman" pitchFamily="18" charset="0"/>
              </a:rPr>
              <a:t>dublin</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dublin</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ireland</a:t>
            </a:r>
            <a:r>
              <a:rPr lang="en-US" sz="1600" b="1" cap="none" dirty="0">
                <a:latin typeface="Times New Roman" panose="02020603050405020304" pitchFamily="18" charset="0"/>
                <a:cs typeface="Times New Roman" pitchFamily="18" charset="0"/>
              </a:rPr>
              <a:t>  </a:t>
            </a:r>
            <a:r>
              <a:rPr lang="en-US" sz="1600" cap="none" dirty="0" err="1">
                <a:latin typeface="Times New Roman" panose="02020603050405020304" pitchFamily="18" charset="0"/>
                <a:cs typeface="Times New Roman" pitchFamily="18" charset="0"/>
              </a:rPr>
              <a:t>wastenet</a:t>
            </a:r>
            <a:r>
              <a:rPr lang="en-US" sz="1600" cap="none" dirty="0">
                <a:latin typeface="Times New Roman" panose="02020603050405020304" pitchFamily="18" charset="0"/>
                <a:cs typeface="Times New Roman" pitchFamily="18" charset="0"/>
              </a:rPr>
              <a:t>: waste classification at the edge for smart bins wed, 10 </a:t>
            </a:r>
            <a:r>
              <a:rPr lang="en-US" sz="1600" cap="none" dirty="0" err="1">
                <a:latin typeface="Times New Roman" panose="02020603050405020304" pitchFamily="18" charset="0"/>
                <a:cs typeface="Times New Roman" pitchFamily="18" charset="0"/>
              </a:rPr>
              <a:t>jun</a:t>
            </a:r>
            <a:r>
              <a:rPr lang="en-US" sz="1600" cap="none" dirty="0">
                <a:latin typeface="Times New Roman" panose="02020603050405020304" pitchFamily="18" charset="0"/>
                <a:cs typeface="Times New Roman" pitchFamily="18" charset="0"/>
              </a:rPr>
              <a:t> 2020</a:t>
            </a:r>
            <a:endParaRPr lang="en-IN" sz="1600" cap="none" dirty="0">
              <a:latin typeface="Times New Roman" panose="02020603050405020304" pitchFamily="18" charset="0"/>
              <a:cs typeface="Times New Roman" pitchFamily="18" charset="0"/>
            </a:endParaRPr>
          </a:p>
          <a:p>
            <a:pPr marL="457200" lvl="0" indent="-457200" algn="just">
              <a:buFont typeface="+mj-lt"/>
              <a:buAutoNum type="arabicPeriod"/>
            </a:pPr>
            <a:r>
              <a:rPr lang="en-IN" sz="1600" cap="none" dirty="0" err="1">
                <a:latin typeface="Times New Roman" panose="02020603050405020304" pitchFamily="18" charset="0"/>
                <a:cs typeface="Times New Roman" pitchFamily="18" charset="0"/>
              </a:rPr>
              <a:t>Muhannad</a:t>
            </a:r>
            <a:r>
              <a:rPr lang="en-IN" sz="1600" cap="none" dirty="0">
                <a:latin typeface="Times New Roman" panose="02020603050405020304" pitchFamily="18" charset="0"/>
                <a:cs typeface="Times New Roman" pitchFamily="18" charset="0"/>
              </a:rPr>
              <a:t> al-</a:t>
            </a:r>
            <a:r>
              <a:rPr lang="en-IN" sz="1600" cap="none" dirty="0" err="1">
                <a:latin typeface="Times New Roman" panose="02020603050405020304" pitchFamily="18" charset="0"/>
                <a:cs typeface="Times New Roman" pitchFamily="18" charset="0"/>
              </a:rPr>
              <a:t>jabi</a:t>
            </a:r>
            <a:r>
              <a:rPr lang="en-IN" sz="1600" cap="none" dirty="0">
                <a:latin typeface="Times New Roman" panose="02020603050405020304" pitchFamily="18" charset="0"/>
                <a:cs typeface="Times New Roman" pitchFamily="18" charset="0"/>
              </a:rPr>
              <a:t> and </a:t>
            </a:r>
            <a:r>
              <a:rPr lang="en-IN" sz="1600" cap="none" dirty="0" err="1">
                <a:latin typeface="Times New Roman" panose="02020603050405020304" pitchFamily="18" charset="0"/>
                <a:cs typeface="Times New Roman" pitchFamily="18" charset="0"/>
              </a:rPr>
              <a:t>mohammad</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diab</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iot</a:t>
            </a:r>
            <a:r>
              <a:rPr lang="en-IN" sz="1600" cap="none" dirty="0">
                <a:latin typeface="Times New Roman" panose="02020603050405020304" pitchFamily="18" charset="0"/>
                <a:cs typeface="Times New Roman" pitchFamily="18" charset="0"/>
              </a:rPr>
              <a:t>-enabled citizen attractive   waste management system, IT-DREPS conference, </a:t>
            </a:r>
            <a:r>
              <a:rPr lang="en-IN" sz="1600" cap="none" dirty="0" err="1">
                <a:latin typeface="Times New Roman" panose="02020603050405020304" pitchFamily="18" charset="0"/>
                <a:cs typeface="Times New Roman" pitchFamily="18" charset="0"/>
              </a:rPr>
              <a:t>amman</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jordan</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dec</a:t>
            </a:r>
            <a:r>
              <a:rPr lang="en-IN" sz="1600" cap="none" dirty="0">
                <a:latin typeface="Times New Roman" pitchFamily="18" charset="0"/>
                <a:cs typeface="Times New Roman" pitchFamily="18" charset="0"/>
              </a:rPr>
              <a:t> 6-8, 2017</a:t>
            </a:r>
          </a:p>
          <a:p>
            <a:pPr marL="457200" lvl="0" indent="-457200" algn="just">
              <a:buFont typeface="+mj-lt"/>
              <a:buAutoNum type="arabicPeriod"/>
            </a:pPr>
            <a:r>
              <a:rPr lang="en-IN" sz="1600" cap="none" dirty="0">
                <a:latin typeface="Times New Roman" pitchFamily="18" charset="0"/>
                <a:cs typeface="Times New Roman" pitchFamily="18" charset="0"/>
              </a:rPr>
              <a:t>Fayez </a:t>
            </a:r>
            <a:r>
              <a:rPr lang="en-IN" sz="1600" cap="none" dirty="0" err="1">
                <a:latin typeface="Times New Roman" panose="02020603050405020304" pitchFamily="18" charset="0"/>
                <a:cs typeface="Times New Roman" pitchFamily="18" charset="0"/>
              </a:rPr>
              <a:t>alqahtani</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zafer</a:t>
            </a:r>
            <a:r>
              <a:rPr lang="en-IN" sz="1600" cap="none" dirty="0">
                <a:latin typeface="Times New Roman" panose="02020603050405020304" pitchFamily="18" charset="0"/>
                <a:cs typeface="Times New Roman" pitchFamily="18" charset="0"/>
              </a:rPr>
              <a:t> al-</a:t>
            </a:r>
            <a:r>
              <a:rPr lang="en-IN" sz="1600" cap="none" dirty="0" err="1">
                <a:latin typeface="Times New Roman" panose="02020603050405020304" pitchFamily="18" charset="0"/>
                <a:cs typeface="Times New Roman" pitchFamily="18" charset="0"/>
              </a:rPr>
              <a:t>makhadmeh</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amr</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tolba</a:t>
            </a:r>
            <a:r>
              <a:rPr lang="en-IN" sz="1600" cap="none" dirty="0">
                <a:latin typeface="Times New Roman" panose="02020603050405020304" pitchFamily="18" charset="0"/>
                <a:cs typeface="Times New Roman" pitchFamily="18" charset="0"/>
              </a:rPr>
              <a:t> and </a:t>
            </a:r>
            <a:r>
              <a:rPr lang="en-IN" sz="1600" cap="none" dirty="0" err="1">
                <a:latin typeface="Times New Roman" panose="02020603050405020304" pitchFamily="18" charset="0"/>
                <a:cs typeface="Times New Roman" pitchFamily="18" charset="0"/>
              </a:rPr>
              <a:t>wael</a:t>
            </a:r>
            <a:r>
              <a:rPr lang="en-IN" sz="1600" cap="none" dirty="0">
                <a:latin typeface="Times New Roman" panose="02020603050405020304" pitchFamily="18" charset="0"/>
                <a:cs typeface="Times New Roman" pitchFamily="18" charset="0"/>
              </a:rPr>
              <a:t> said, internet of things-based urban waste management system for smart cities using a cuckoo search algorithm, 6 may 2020  springer </a:t>
            </a:r>
            <a:r>
              <a:rPr lang="en-IN" sz="1600" cap="none" dirty="0" err="1">
                <a:latin typeface="Times New Roman" panose="02020603050405020304" pitchFamily="18" charset="0"/>
                <a:cs typeface="Times New Roman" pitchFamily="18" charset="0"/>
              </a:rPr>
              <a:t>science+business</a:t>
            </a:r>
            <a:r>
              <a:rPr lang="en-IN" sz="1600" cap="none" dirty="0">
                <a:latin typeface="Times New Roman" panose="02020603050405020304" pitchFamily="18" charset="0"/>
                <a:cs typeface="Times New Roman" pitchFamily="18" charset="0"/>
              </a:rPr>
              <a:t> media, LLC, part of springer nature 2020</a:t>
            </a:r>
          </a:p>
          <a:p>
            <a:pPr marL="457200" lvl="0" indent="-457200" algn="just">
              <a:buFont typeface="+mj-lt"/>
              <a:buAutoNum type="arabicPeriod"/>
            </a:pPr>
            <a:r>
              <a:rPr lang="en-IN" sz="1600" cap="none" dirty="0" err="1">
                <a:latin typeface="Times New Roman" panose="02020603050405020304" pitchFamily="18" charset="0"/>
                <a:cs typeface="Times New Roman" pitchFamily="18" charset="0"/>
              </a:rPr>
              <a:t>Cenk</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bircanoglu</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meltem</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atay</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fuat</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beser</a:t>
            </a:r>
            <a:r>
              <a:rPr lang="en-IN" sz="1600" cap="none" dirty="0">
                <a:latin typeface="Times New Roman" panose="02020603050405020304" pitchFamily="18" charset="0"/>
                <a:cs typeface="Times New Roman" pitchFamily="18" charset="0"/>
              </a:rPr>
              <a:t> , </a:t>
            </a:r>
            <a:r>
              <a:rPr lang="en-IN" sz="1600" cap="none" dirty="0" err="1">
                <a:latin typeface="Times New Roman" panose="02020603050405020304" pitchFamily="18" charset="0"/>
                <a:cs typeface="Times New Roman" pitchFamily="18" charset="0"/>
              </a:rPr>
              <a:t>o¨zgu¨n</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genc</a:t>
            </a:r>
            <a:r>
              <a:rPr lang="en-IN" sz="1600" cap="none" dirty="0">
                <a:latin typeface="Times New Roman" panose="02020603050405020304" pitchFamily="18" charset="0"/>
                <a:cs typeface="Times New Roman" pitchFamily="18" charset="0"/>
              </a:rPr>
              <a:t> and </a:t>
            </a:r>
            <a:r>
              <a:rPr lang="en-IN" sz="1600" cap="none" dirty="0" err="1">
                <a:latin typeface="Times New Roman" panose="02020603050405020304" pitchFamily="18" charset="0"/>
                <a:cs typeface="Times New Roman" pitchFamily="18" charset="0"/>
              </a:rPr>
              <a:t>merve</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ayy¨uce</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kızrak</a:t>
            </a:r>
            <a:r>
              <a:rPr lang="en-IN" sz="1600" cap="none" dirty="0">
                <a:latin typeface="Times New Roman" panose="02020603050405020304" pitchFamily="18" charset="0"/>
                <a:cs typeface="Times New Roman" pitchFamily="18" charset="0"/>
              </a:rPr>
              <a:t> , </a:t>
            </a:r>
            <a:r>
              <a:rPr lang="en-IN" sz="1600" cap="none" dirty="0" err="1">
                <a:latin typeface="Times New Roman" panose="02020603050405020304" pitchFamily="18" charset="0"/>
                <a:cs typeface="Times New Roman" pitchFamily="18" charset="0"/>
              </a:rPr>
              <a:t>recyclenet</a:t>
            </a:r>
            <a:r>
              <a:rPr lang="en-IN" sz="1600" cap="none" dirty="0">
                <a:latin typeface="Times New Roman" pitchFamily="18" charset="0"/>
                <a:cs typeface="Times New Roman" pitchFamily="18" charset="0"/>
              </a:rPr>
              <a:t>: intelligent waste sorting using deep neural networks, 2018</a:t>
            </a:r>
          </a:p>
          <a:p>
            <a:pPr marL="342900" lvl="0" indent="-342900" algn="just">
              <a:buFont typeface="+mj-lt"/>
              <a:buAutoNum type="arabicPeriod"/>
            </a:pPr>
            <a:r>
              <a:rPr lang="en-IN" sz="1600" cap="none" dirty="0">
                <a:latin typeface="Times New Roman" pitchFamily="18" charset="0"/>
                <a:cs typeface="Times New Roman" pitchFamily="18" charset="0"/>
              </a:rPr>
              <a:t>  Jose M. Gutierrez, </a:t>
            </a:r>
            <a:r>
              <a:rPr lang="en-IN" sz="1600" cap="none" dirty="0" err="1">
                <a:latin typeface="Times New Roman" panose="02020603050405020304" pitchFamily="18" charset="0"/>
                <a:cs typeface="Times New Roman" pitchFamily="18" charset="0"/>
              </a:rPr>
              <a:t>michael</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jensen</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morten</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henius</a:t>
            </a:r>
            <a:r>
              <a:rPr lang="en-IN" sz="1600" cap="none" dirty="0">
                <a:latin typeface="Times New Roman" panose="02020603050405020304" pitchFamily="18" charset="0"/>
                <a:cs typeface="Times New Roman" pitchFamily="18" charset="0"/>
              </a:rPr>
              <a:t> and </a:t>
            </a:r>
            <a:r>
              <a:rPr lang="en-IN" sz="1600" cap="none" dirty="0" err="1">
                <a:latin typeface="Times New Roman" panose="02020603050405020304" pitchFamily="18" charset="0"/>
                <a:cs typeface="Times New Roman" pitchFamily="18" charset="0"/>
              </a:rPr>
              <a:t>tahir</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riaz</a:t>
            </a:r>
            <a:r>
              <a:rPr lang="en-IN" sz="1600" cap="none" dirty="0">
                <a:latin typeface="Times New Roman" panose="02020603050405020304" pitchFamily="18" charset="0"/>
                <a:cs typeface="Times New Roman" pitchFamily="18" charset="0"/>
              </a:rPr>
              <a:t>, smart waste collection system based on location   intelligence, </a:t>
            </a:r>
            <a:r>
              <a:rPr lang="en-IN" sz="1600" cap="none" dirty="0" err="1">
                <a:latin typeface="Times New Roman" panose="02020603050405020304" pitchFamily="18" charset="0"/>
                <a:cs typeface="Times New Roman" pitchFamily="18" charset="0"/>
              </a:rPr>
              <a:t>procedia</a:t>
            </a:r>
            <a:r>
              <a:rPr lang="en-IN" sz="1600" cap="none" dirty="0">
                <a:latin typeface="Times New Roman" pitchFamily="18" charset="0"/>
                <a:cs typeface="Times New Roman" pitchFamily="18" charset="0"/>
              </a:rPr>
              <a:t> computer science 61 ( 2015 )</a:t>
            </a:r>
          </a:p>
          <a:p>
            <a:pPr marL="342900" lvl="0" indent="-342900" algn="just">
              <a:buFont typeface="+mj-lt"/>
              <a:buAutoNum type="arabicPeriod"/>
            </a:pPr>
            <a:r>
              <a:rPr lang="en-IN" sz="1600" cap="none" dirty="0">
                <a:latin typeface="Times New Roman" pitchFamily="18" charset="0"/>
                <a:cs typeface="Times New Roman" pitchFamily="18" charset="0"/>
              </a:rPr>
              <a:t>   Krishna C. </a:t>
            </a:r>
            <a:r>
              <a:rPr lang="en-IN" sz="1600" cap="none" dirty="0" err="1">
                <a:latin typeface="Times New Roman" panose="02020603050405020304" pitchFamily="18" charset="0"/>
                <a:cs typeface="Times New Roman" pitchFamily="18" charset="0"/>
              </a:rPr>
              <a:t>Rao</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binu</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parthan</a:t>
            </a:r>
            <a:r>
              <a:rPr lang="en-IN" sz="1600" cap="none" dirty="0">
                <a:latin typeface="Times New Roman" panose="02020603050405020304" pitchFamily="18" charset="0"/>
                <a:cs typeface="Times New Roman" pitchFamily="18" charset="0"/>
              </a:rPr>
              <a:t> and </a:t>
            </a:r>
            <a:r>
              <a:rPr lang="en-IN" sz="1600" cap="none" dirty="0" err="1">
                <a:latin typeface="Times New Roman" panose="02020603050405020304" pitchFamily="18" charset="0"/>
                <a:cs typeface="Times New Roman" pitchFamily="18" charset="0"/>
              </a:rPr>
              <a:t>kamalesh</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doshi</a:t>
            </a:r>
            <a:r>
              <a:rPr lang="en-IN" sz="1600" cap="none" dirty="0">
                <a:latin typeface="Times New Roman" panose="02020603050405020304" pitchFamily="18" charset="0"/>
                <a:cs typeface="Times New Roman" pitchFamily="18" charset="0"/>
              </a:rPr>
              <a:t> , power from municipal solid waste at </a:t>
            </a:r>
            <a:r>
              <a:rPr lang="en-IN" sz="1600" cap="none" dirty="0" err="1">
                <a:latin typeface="Times New Roman" panose="02020603050405020304" pitchFamily="18" charset="0"/>
                <a:cs typeface="Times New Roman" pitchFamily="18" charset="0"/>
              </a:rPr>
              <a:t>pune</a:t>
            </a:r>
            <a:r>
              <a:rPr lang="en-IN" sz="1600" cap="none" dirty="0">
                <a:latin typeface="Times New Roman" panose="02020603050405020304" pitchFamily="18" charset="0"/>
                <a:cs typeface="Times New Roman" pitchFamily="18" charset="0"/>
              </a:rPr>
              <a:t> municipal corporation (</a:t>
            </a:r>
            <a:r>
              <a:rPr lang="en-IN" sz="1600" cap="none" dirty="0" err="1">
                <a:latin typeface="Times New Roman" panose="02020603050405020304" pitchFamily="18" charset="0"/>
                <a:cs typeface="Times New Roman" pitchFamily="18" charset="0"/>
              </a:rPr>
              <a:t>pune</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maharashtra</a:t>
            </a:r>
            <a:r>
              <a:rPr lang="en-IN" sz="1600" cap="none" dirty="0">
                <a:latin typeface="Times New Roman" panose="02020603050405020304" pitchFamily="18" charset="0"/>
                <a:cs typeface="Times New Roman" pitchFamily="18" charset="0"/>
              </a:rPr>
              <a:t>, </a:t>
            </a:r>
            <a:r>
              <a:rPr lang="en-IN" sz="1600" cap="none" dirty="0" err="1">
                <a:latin typeface="Times New Roman" panose="02020603050405020304" pitchFamily="18" charset="0"/>
                <a:cs typeface="Times New Roman" pitchFamily="18" charset="0"/>
              </a:rPr>
              <a:t>india</a:t>
            </a:r>
            <a:r>
              <a:rPr lang="en-IN" sz="1600" cap="none" dirty="0">
                <a:latin typeface="Times New Roman" pitchFamily="18" charset="0"/>
                <a:cs typeface="Times New Roman" pitchFamily="18" charset="0"/>
              </a:rPr>
              <a:t>) , 2017</a:t>
            </a:r>
          </a:p>
          <a:p>
            <a:pPr marL="0" lvl="0" indent="0">
              <a:buNone/>
            </a:pPr>
            <a:endParaRPr lang="en-IN" sz="1600" cap="none" dirty="0">
              <a:latin typeface="Times New Roman" pitchFamily="18" charset="0"/>
              <a:cs typeface="Times New Roman" pitchFamily="18" charset="0"/>
            </a:endParaRPr>
          </a:p>
          <a:p>
            <a:pPr algn="just"/>
            <a:endParaRPr lang="en-IN"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3385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5C8146-621B-47AF-8A6F-69280F300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3488" y="1572832"/>
            <a:ext cx="5145024" cy="3429000"/>
          </a:xfrm>
          <a:prstGeom prst="rect">
            <a:avLst/>
          </a:prstGeom>
        </p:spPr>
      </p:pic>
    </p:spTree>
    <p:extLst>
      <p:ext uri="{BB962C8B-B14F-4D97-AF65-F5344CB8AC3E}">
        <p14:creationId xmlns:p14="http://schemas.microsoft.com/office/powerpoint/2010/main" val="4111792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8536" y="110358"/>
            <a:ext cx="10364451" cy="780393"/>
          </a:xfrm>
        </p:spPr>
        <p:txBody>
          <a:bodyPr>
            <a:normAutofit/>
          </a:bodyPr>
          <a:lstStyle/>
          <a:p>
            <a:r>
              <a:rPr lang="en-US" cap="none" dirty="0">
                <a:latin typeface="Times New Roman" panose="02020603050405020304" pitchFamily="18" charset="0"/>
                <a:cs typeface="Times New Roman" panose="02020603050405020304" pitchFamily="18" charset="0"/>
              </a:rPr>
              <a:t>Literature Survey</a:t>
            </a:r>
            <a:endParaRPr lang="en-IN" cap="none" dirty="0">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sz="quarter" idx="13"/>
            <p:extLst>
              <p:ext uri="{D42A27DB-BD31-4B8C-83A1-F6EECF244321}">
                <p14:modId xmlns:p14="http://schemas.microsoft.com/office/powerpoint/2010/main" val="3709718993"/>
              </p:ext>
            </p:extLst>
          </p:nvPr>
        </p:nvGraphicFramePr>
        <p:xfrm>
          <a:off x="79130" y="729177"/>
          <a:ext cx="12063046" cy="6049693"/>
        </p:xfrm>
        <a:graphic>
          <a:graphicData uri="http://schemas.openxmlformats.org/drawingml/2006/table">
            <a:tbl>
              <a:tblPr firstRow="1" bandRow="1">
                <a:tableStyleId>{5C22544A-7EE6-4342-B048-85BDC9FD1C3A}</a:tableStyleId>
              </a:tblPr>
              <a:tblGrid>
                <a:gridCol w="542802">
                  <a:extLst>
                    <a:ext uri="{9D8B030D-6E8A-4147-A177-3AD203B41FA5}">
                      <a16:colId xmlns:a16="http://schemas.microsoft.com/office/drawing/2014/main" val="20003"/>
                    </a:ext>
                  </a:extLst>
                </a:gridCol>
                <a:gridCol w="1761796">
                  <a:extLst>
                    <a:ext uri="{9D8B030D-6E8A-4147-A177-3AD203B41FA5}">
                      <a16:colId xmlns:a16="http://schemas.microsoft.com/office/drawing/2014/main" val="20004"/>
                    </a:ext>
                  </a:extLst>
                </a:gridCol>
                <a:gridCol w="2057400">
                  <a:extLst>
                    <a:ext uri="{9D8B030D-6E8A-4147-A177-3AD203B41FA5}">
                      <a16:colId xmlns:a16="http://schemas.microsoft.com/office/drawing/2014/main" val="20000"/>
                    </a:ext>
                  </a:extLst>
                </a:gridCol>
                <a:gridCol w="4975433">
                  <a:extLst>
                    <a:ext uri="{9D8B030D-6E8A-4147-A177-3AD203B41FA5}">
                      <a16:colId xmlns:a16="http://schemas.microsoft.com/office/drawing/2014/main" val="20001"/>
                    </a:ext>
                  </a:extLst>
                </a:gridCol>
                <a:gridCol w="2725615">
                  <a:extLst>
                    <a:ext uri="{9D8B030D-6E8A-4147-A177-3AD203B41FA5}">
                      <a16:colId xmlns:a16="http://schemas.microsoft.com/office/drawing/2014/main" val="20002"/>
                    </a:ext>
                  </a:extLst>
                </a:gridCol>
              </a:tblGrid>
              <a:tr h="606669">
                <a:tc>
                  <a:txBody>
                    <a:bodyPr/>
                    <a:lstStyle/>
                    <a:p>
                      <a:r>
                        <a:rPr lang="en-US" sz="2000" dirty="0" err="1">
                          <a:latin typeface="Times New Roman" pitchFamily="18" charset="0"/>
                          <a:cs typeface="Times New Roman" pitchFamily="18" charset="0"/>
                        </a:rPr>
                        <a:t>Sr.No</a:t>
                      </a:r>
                      <a:endParaRPr lang="en-IN" sz="2000" dirty="0">
                        <a:latin typeface="Times New Roman" pitchFamily="18" charset="0"/>
                        <a:cs typeface="Times New Roman" pitchFamily="18" charset="0"/>
                      </a:endParaRPr>
                    </a:p>
                  </a:txBody>
                  <a:tcPr>
                    <a:solidFill>
                      <a:srgbClr val="7030A0"/>
                    </a:solidFill>
                  </a:tcPr>
                </a:tc>
                <a:tc>
                  <a:txBody>
                    <a:bodyPr/>
                    <a:lstStyle/>
                    <a:p>
                      <a:pPr algn="ctr"/>
                      <a:r>
                        <a:rPr lang="en-US" sz="2000" dirty="0">
                          <a:latin typeface="Times New Roman" pitchFamily="18" charset="0"/>
                          <a:cs typeface="Times New Roman" pitchFamily="18" charset="0"/>
                        </a:rPr>
                        <a:t>Author </a:t>
                      </a:r>
                      <a:endParaRPr lang="en-IN" sz="2000" dirty="0">
                        <a:latin typeface="Times New Roman" pitchFamily="18" charset="0"/>
                        <a:cs typeface="Times New Roman" pitchFamily="18" charset="0"/>
                      </a:endParaRPr>
                    </a:p>
                  </a:txBody>
                  <a:tcPr>
                    <a:solidFill>
                      <a:srgbClr val="7030A0"/>
                    </a:solidFill>
                  </a:tcPr>
                </a:tc>
                <a:tc>
                  <a:txBody>
                    <a:bodyPr/>
                    <a:lstStyle/>
                    <a:p>
                      <a:pPr algn="ctr"/>
                      <a:r>
                        <a:rPr lang="en-US" sz="2000" dirty="0">
                          <a:latin typeface="Times New Roman" pitchFamily="18" charset="0"/>
                          <a:cs typeface="Times New Roman" pitchFamily="18" charset="0"/>
                        </a:rPr>
                        <a:t>Title</a:t>
                      </a:r>
                      <a:r>
                        <a:rPr lang="en-US" sz="2000" baseline="0" dirty="0">
                          <a:latin typeface="Times New Roman" pitchFamily="18" charset="0"/>
                          <a:cs typeface="Times New Roman" pitchFamily="18" charset="0"/>
                        </a:rPr>
                        <a:t> of Paper</a:t>
                      </a:r>
                    </a:p>
                    <a:p>
                      <a:pPr algn="ctr"/>
                      <a:r>
                        <a:rPr lang="en-US" sz="2000" baseline="0" dirty="0">
                          <a:latin typeface="Times New Roman" pitchFamily="18" charset="0"/>
                          <a:cs typeface="Times New Roman" pitchFamily="18" charset="0"/>
                        </a:rPr>
                        <a:t>And Year</a:t>
                      </a:r>
                      <a:endParaRPr lang="en-IN" sz="2000" dirty="0">
                        <a:latin typeface="Times New Roman" pitchFamily="18" charset="0"/>
                        <a:cs typeface="Times New Roman" pitchFamily="18" charset="0"/>
                      </a:endParaRPr>
                    </a:p>
                  </a:txBody>
                  <a:tcPr>
                    <a:solidFill>
                      <a:srgbClr val="7030A0"/>
                    </a:solidFill>
                  </a:tcPr>
                </a:tc>
                <a:tc>
                  <a:txBody>
                    <a:bodyPr/>
                    <a:lstStyle/>
                    <a:p>
                      <a:pPr algn="ctr"/>
                      <a:r>
                        <a:rPr lang="en-US" sz="2000" dirty="0">
                          <a:latin typeface="Times New Roman" pitchFamily="18" charset="0"/>
                          <a:cs typeface="Times New Roman" pitchFamily="18" charset="0"/>
                        </a:rPr>
                        <a:t>Methodologies</a:t>
                      </a:r>
                      <a:endParaRPr lang="en-IN" sz="2000" dirty="0">
                        <a:latin typeface="Times New Roman" pitchFamily="18" charset="0"/>
                        <a:cs typeface="Times New Roman" pitchFamily="18" charset="0"/>
                      </a:endParaRPr>
                    </a:p>
                  </a:txBody>
                  <a:tcPr>
                    <a:solidFill>
                      <a:srgbClr val="7030A0"/>
                    </a:solidFill>
                  </a:tcPr>
                </a:tc>
                <a:tc>
                  <a:txBody>
                    <a:bodyPr/>
                    <a:lstStyle/>
                    <a:p>
                      <a:r>
                        <a:rPr lang="en-US" sz="2000" dirty="0">
                          <a:latin typeface="Times New Roman" pitchFamily="18" charset="0"/>
                          <a:cs typeface="Times New Roman" pitchFamily="18" charset="0"/>
                        </a:rPr>
                        <a:t>Disadvantages</a:t>
                      </a:r>
                      <a:endParaRPr lang="en-IN" sz="2000" dirty="0">
                        <a:latin typeface="Times New Roman" pitchFamily="18" charset="0"/>
                        <a:cs typeface="Times New Roman" pitchFamily="18" charset="0"/>
                      </a:endParaRPr>
                    </a:p>
                  </a:txBody>
                  <a:tcPr>
                    <a:solidFill>
                      <a:srgbClr val="7030A0"/>
                    </a:solidFill>
                  </a:tcPr>
                </a:tc>
                <a:extLst>
                  <a:ext uri="{0D108BD9-81ED-4DB2-BD59-A6C34878D82A}">
                    <a16:rowId xmlns:a16="http://schemas.microsoft.com/office/drawing/2014/main" val="10000"/>
                  </a:ext>
                </a:extLst>
              </a:tr>
              <a:tr h="1752013">
                <a:tc>
                  <a:txBody>
                    <a:bodyPr/>
                    <a:lstStyle/>
                    <a:p>
                      <a:pPr marL="0" indent="0">
                        <a:buFont typeface="Arial" pitchFamily="34" charset="0"/>
                        <a:buNone/>
                      </a:pPr>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pPr marL="0" indent="0">
                        <a:buFont typeface="Arial" pitchFamily="34" charset="0"/>
                        <a:buNone/>
                      </a:pPr>
                      <a:r>
                        <a:rPr lang="en-IN" sz="1600" dirty="0" err="1">
                          <a:solidFill>
                            <a:schemeClr val="tx1"/>
                          </a:solidFill>
                          <a:latin typeface="Times New Roman" pitchFamily="18" charset="0"/>
                          <a:cs typeface="Times New Roman" pitchFamily="18" charset="0"/>
                        </a:rPr>
                        <a:t>Cenk</a:t>
                      </a:r>
                      <a:r>
                        <a:rPr lang="en-IN" sz="1600" dirty="0">
                          <a:solidFill>
                            <a:schemeClr val="tx1"/>
                          </a:solidFill>
                          <a:latin typeface="Times New Roman" pitchFamily="18" charset="0"/>
                          <a:cs typeface="Times New Roman" pitchFamily="18" charset="0"/>
                        </a:rPr>
                        <a:t> </a:t>
                      </a:r>
                      <a:r>
                        <a:rPr lang="en-IN" sz="1600" dirty="0" err="1">
                          <a:solidFill>
                            <a:schemeClr val="tx1"/>
                          </a:solidFill>
                          <a:latin typeface="Times New Roman" pitchFamily="18" charset="0"/>
                          <a:cs typeface="Times New Roman" pitchFamily="18" charset="0"/>
                        </a:rPr>
                        <a:t>Bircanoğlu</a:t>
                      </a:r>
                      <a:r>
                        <a:rPr lang="en-IN" sz="1600" dirty="0">
                          <a:solidFill>
                            <a:schemeClr val="tx1"/>
                          </a:solidFill>
                          <a:latin typeface="Times New Roman" pitchFamily="18" charset="0"/>
                          <a:cs typeface="Times New Roman" pitchFamily="18" charset="0"/>
                        </a:rPr>
                        <a:t>,</a:t>
                      </a:r>
                    </a:p>
                    <a:p>
                      <a:pPr marL="0" indent="0">
                        <a:buFont typeface="Arial" pitchFamily="34" charset="0"/>
                        <a:buNone/>
                      </a:pPr>
                      <a:r>
                        <a:rPr lang="en-IN" sz="1600" dirty="0" err="1">
                          <a:solidFill>
                            <a:schemeClr val="tx1"/>
                          </a:solidFill>
                          <a:latin typeface="Times New Roman" pitchFamily="18" charset="0"/>
                          <a:cs typeface="Times New Roman" pitchFamily="18" charset="0"/>
                        </a:rPr>
                        <a:t>Meltem</a:t>
                      </a:r>
                      <a:r>
                        <a:rPr lang="en-IN" sz="1600" dirty="0">
                          <a:solidFill>
                            <a:schemeClr val="tx1"/>
                          </a:solidFill>
                          <a:latin typeface="Times New Roman" pitchFamily="18" charset="0"/>
                          <a:cs typeface="Times New Roman" pitchFamily="18" charset="0"/>
                        </a:rPr>
                        <a:t> </a:t>
                      </a:r>
                      <a:r>
                        <a:rPr lang="en-IN" sz="1600" dirty="0" err="1">
                          <a:solidFill>
                            <a:schemeClr val="tx1"/>
                          </a:solidFill>
                          <a:latin typeface="Times New Roman" pitchFamily="18" charset="0"/>
                          <a:cs typeface="Times New Roman" pitchFamily="18" charset="0"/>
                        </a:rPr>
                        <a:t>Atay</a:t>
                      </a:r>
                      <a:r>
                        <a:rPr lang="en-IN" sz="1600" dirty="0">
                          <a:solidFill>
                            <a:schemeClr val="tx1"/>
                          </a:solidFill>
                          <a:latin typeface="Times New Roman" pitchFamily="18" charset="0"/>
                          <a:cs typeface="Times New Roman" pitchFamily="18" charset="0"/>
                        </a:rPr>
                        <a:t>,</a:t>
                      </a:r>
                    </a:p>
                    <a:p>
                      <a:pPr marL="0" indent="0">
                        <a:buFont typeface="Arial" pitchFamily="34" charset="0"/>
                        <a:buNone/>
                      </a:pPr>
                      <a:r>
                        <a:rPr lang="en-IN" sz="1600" dirty="0" err="1">
                          <a:solidFill>
                            <a:schemeClr val="tx1"/>
                          </a:solidFill>
                          <a:latin typeface="Times New Roman" pitchFamily="18" charset="0"/>
                          <a:cs typeface="Times New Roman" pitchFamily="18" charset="0"/>
                        </a:rPr>
                        <a:t>Fuat</a:t>
                      </a:r>
                      <a:r>
                        <a:rPr lang="en-IN" sz="1600" dirty="0">
                          <a:solidFill>
                            <a:schemeClr val="tx1"/>
                          </a:solidFill>
                          <a:latin typeface="Times New Roman" pitchFamily="18" charset="0"/>
                          <a:cs typeface="Times New Roman" pitchFamily="18" charset="0"/>
                        </a:rPr>
                        <a:t> </a:t>
                      </a:r>
                      <a:r>
                        <a:rPr lang="en-IN" sz="1600" dirty="0" err="1">
                          <a:solidFill>
                            <a:schemeClr val="tx1"/>
                          </a:solidFill>
                          <a:latin typeface="Times New Roman" pitchFamily="18" charset="0"/>
                          <a:cs typeface="Times New Roman" pitchFamily="18" charset="0"/>
                        </a:rPr>
                        <a:t>Beşer</a:t>
                      </a:r>
                      <a:r>
                        <a:rPr lang="en-IN" sz="1600" dirty="0">
                          <a:solidFill>
                            <a:schemeClr val="tx1"/>
                          </a:solidFill>
                          <a:latin typeface="Times New Roman" pitchFamily="18" charset="0"/>
                          <a:cs typeface="Times New Roman" pitchFamily="18" charset="0"/>
                        </a:rPr>
                        <a:t>,</a:t>
                      </a:r>
                    </a:p>
                    <a:p>
                      <a:pPr marL="0" indent="0">
                        <a:buFont typeface="Arial" pitchFamily="34" charset="0"/>
                        <a:buNone/>
                      </a:pPr>
                      <a:r>
                        <a:rPr lang="en-IN" sz="1600" dirty="0" err="1">
                          <a:solidFill>
                            <a:schemeClr val="tx1"/>
                          </a:solidFill>
                          <a:latin typeface="Times New Roman" pitchFamily="18" charset="0"/>
                          <a:cs typeface="Times New Roman" pitchFamily="18" charset="0"/>
                        </a:rPr>
                        <a:t>Özgün</a:t>
                      </a:r>
                      <a:r>
                        <a:rPr lang="en-IN" sz="1600" dirty="0">
                          <a:solidFill>
                            <a:schemeClr val="tx1"/>
                          </a:solidFill>
                          <a:latin typeface="Times New Roman" pitchFamily="18" charset="0"/>
                          <a:cs typeface="Times New Roman" pitchFamily="18" charset="0"/>
                        </a:rPr>
                        <a:t> </a:t>
                      </a:r>
                      <a:r>
                        <a:rPr lang="en-IN" sz="1600" dirty="0" err="1">
                          <a:solidFill>
                            <a:schemeClr val="tx1"/>
                          </a:solidFill>
                          <a:latin typeface="Times New Roman" pitchFamily="18" charset="0"/>
                          <a:cs typeface="Times New Roman" pitchFamily="18" charset="0"/>
                        </a:rPr>
                        <a:t>Genç</a:t>
                      </a:r>
                      <a:r>
                        <a:rPr lang="en-IN" sz="1600" dirty="0">
                          <a:solidFill>
                            <a:schemeClr val="tx1"/>
                          </a:solidFill>
                          <a:latin typeface="Times New Roman" pitchFamily="18" charset="0"/>
                          <a:cs typeface="Times New Roman" pitchFamily="18" charset="0"/>
                        </a:rPr>
                        <a:t>,</a:t>
                      </a:r>
                    </a:p>
                    <a:p>
                      <a:pPr marL="0" indent="0">
                        <a:buFont typeface="Arial" pitchFamily="34" charset="0"/>
                        <a:buNone/>
                      </a:pPr>
                      <a:r>
                        <a:rPr lang="en-IN" sz="1600" dirty="0" err="1">
                          <a:solidFill>
                            <a:schemeClr val="tx1"/>
                          </a:solidFill>
                          <a:latin typeface="Times New Roman" pitchFamily="18" charset="0"/>
                          <a:cs typeface="Times New Roman" pitchFamily="18" charset="0"/>
                        </a:rPr>
                        <a:t>Merve</a:t>
                      </a:r>
                      <a:r>
                        <a:rPr lang="en-IN" sz="1600" dirty="0">
                          <a:solidFill>
                            <a:schemeClr val="tx1"/>
                          </a:solidFill>
                          <a:latin typeface="Times New Roman" pitchFamily="18" charset="0"/>
                          <a:cs typeface="Times New Roman" pitchFamily="18" charset="0"/>
                        </a:rPr>
                        <a:t> </a:t>
                      </a:r>
                      <a:r>
                        <a:rPr lang="en-IN" sz="1600" dirty="0" err="1">
                          <a:solidFill>
                            <a:schemeClr val="tx1"/>
                          </a:solidFill>
                          <a:latin typeface="Times New Roman" pitchFamily="18" charset="0"/>
                          <a:cs typeface="Times New Roman" pitchFamily="18" charset="0"/>
                        </a:rPr>
                        <a:t>Ayyüce</a:t>
                      </a:r>
                      <a:r>
                        <a:rPr lang="en-IN" sz="1600" dirty="0">
                          <a:solidFill>
                            <a:schemeClr val="tx1"/>
                          </a:solidFill>
                          <a:latin typeface="Times New Roman" pitchFamily="18" charset="0"/>
                          <a:cs typeface="Times New Roman" pitchFamily="18" charset="0"/>
                        </a:rPr>
                        <a:t> </a:t>
                      </a:r>
                      <a:r>
                        <a:rPr lang="en-IN" sz="1600" dirty="0" err="1">
                          <a:solidFill>
                            <a:schemeClr val="tx1"/>
                          </a:solidFill>
                          <a:latin typeface="Times New Roman" pitchFamily="18" charset="0"/>
                          <a:cs typeface="Times New Roman" pitchFamily="18" charset="0"/>
                        </a:rPr>
                        <a:t>Kizrak</a:t>
                      </a:r>
                      <a:endParaRPr lang="en-IN" sz="1600" dirty="0">
                        <a:solidFill>
                          <a:schemeClr val="tx1"/>
                        </a:solidFill>
                        <a:latin typeface="Times New Roman" pitchFamily="18" charset="0"/>
                        <a:cs typeface="Times New Roman" pitchFamily="18" charset="0"/>
                      </a:endParaRPr>
                    </a:p>
                  </a:txBody>
                  <a:tcPr/>
                </a:tc>
                <a:tc>
                  <a:txBody>
                    <a:bodyPr/>
                    <a:lstStyle/>
                    <a:p>
                      <a:r>
                        <a:rPr lang="en-IN" sz="1600" b="0" i="0" u="none" strike="noStrike" kern="1200" baseline="0" dirty="0" err="1">
                          <a:solidFill>
                            <a:schemeClr val="dk1"/>
                          </a:solidFill>
                          <a:latin typeface="Times New Roman" pitchFamily="18" charset="0"/>
                          <a:ea typeface="+mn-ea"/>
                          <a:cs typeface="Times New Roman" pitchFamily="18" charset="0"/>
                        </a:rPr>
                        <a:t>RecycleNet</a:t>
                      </a:r>
                      <a:r>
                        <a:rPr lang="en-IN" sz="1600" b="0" i="0" u="none" strike="noStrike" kern="1200" baseline="0" dirty="0">
                          <a:solidFill>
                            <a:schemeClr val="dk1"/>
                          </a:solidFill>
                          <a:latin typeface="Times New Roman" pitchFamily="18" charset="0"/>
                          <a:ea typeface="+mn-ea"/>
                          <a:cs typeface="Times New Roman" pitchFamily="18" charset="0"/>
                        </a:rPr>
                        <a:t>: Intelligent Waste Sorting Using Deep Neural Networks</a:t>
                      </a:r>
                    </a:p>
                    <a:p>
                      <a:r>
                        <a:rPr lang="en-US" sz="1600" b="0" i="0" u="none" strike="noStrike" kern="1200" baseline="0" dirty="0">
                          <a:solidFill>
                            <a:schemeClr val="dk1"/>
                          </a:solidFill>
                          <a:latin typeface="Times New Roman" pitchFamily="18" charset="0"/>
                          <a:ea typeface="+mn-ea"/>
                          <a:cs typeface="Times New Roman" pitchFamily="18" charset="0"/>
                        </a:rPr>
                        <a:t>(2018)</a:t>
                      </a:r>
                      <a:endParaRPr lang="en-IN" sz="1600" dirty="0">
                        <a:latin typeface="Times New Roman" pitchFamily="18" charset="0"/>
                        <a:cs typeface="Times New Roman" pitchFamily="18" charset="0"/>
                      </a:endParaRPr>
                    </a:p>
                  </a:txBody>
                  <a:tcPr/>
                </a:tc>
                <a:tc>
                  <a:txBody>
                    <a:bodyPr/>
                    <a:lstStyle/>
                    <a:p>
                      <a:pPr algn="just"/>
                      <a:r>
                        <a:rPr lang="en-IN" sz="1600" b="0" i="0" u="none" strike="noStrike" kern="1200" baseline="0" dirty="0">
                          <a:solidFill>
                            <a:schemeClr val="dk1"/>
                          </a:solidFill>
                          <a:latin typeface="Times New Roman" pitchFamily="18" charset="0"/>
                          <a:ea typeface="+mn-ea"/>
                          <a:cs typeface="Times New Roman" pitchFamily="18" charset="0"/>
                        </a:rPr>
                        <a:t>Tried several different deep </a:t>
                      </a:r>
                      <a:r>
                        <a:rPr lang="en-US" sz="1600" b="0" i="0" u="none" strike="noStrike" kern="1200" baseline="0" dirty="0">
                          <a:solidFill>
                            <a:schemeClr val="dk1"/>
                          </a:solidFill>
                          <a:latin typeface="Times New Roman" pitchFamily="18" charset="0"/>
                          <a:ea typeface="+mn-ea"/>
                          <a:cs typeface="Times New Roman" pitchFamily="18" charset="0"/>
                        </a:rPr>
                        <a:t>CNN architectures and applied different </a:t>
                      </a:r>
                      <a:r>
                        <a:rPr lang="en-IN" sz="1600" b="0" i="0" u="none" strike="noStrike" kern="1200" baseline="0" dirty="0">
                          <a:solidFill>
                            <a:schemeClr val="dk1"/>
                          </a:solidFill>
                          <a:latin typeface="Times New Roman" pitchFamily="18" charset="0"/>
                          <a:ea typeface="+mn-ea"/>
                          <a:cs typeface="Times New Roman" pitchFamily="18" charset="0"/>
                        </a:rPr>
                        <a:t>optimization methodologies on neural networks.</a:t>
                      </a:r>
                      <a:r>
                        <a:rPr lang="en-US" sz="1600" b="0" i="0" u="none" strike="noStrike" kern="1200" baseline="0" dirty="0">
                          <a:solidFill>
                            <a:schemeClr val="dk1"/>
                          </a:solidFill>
                          <a:latin typeface="Times New Roman" pitchFamily="18" charset="0"/>
                          <a:ea typeface="+mn-ea"/>
                          <a:cs typeface="Times New Roman" pitchFamily="18" charset="0"/>
                        </a:rPr>
                        <a:t> To enhance the prediction performance of the models, altered the connection patterns of the skip connections inside </a:t>
                      </a:r>
                      <a:r>
                        <a:rPr lang="en-IN" sz="1600" b="0" i="0" u="none" strike="noStrike" kern="1200" baseline="0" dirty="0">
                          <a:solidFill>
                            <a:schemeClr val="dk1"/>
                          </a:solidFill>
                          <a:latin typeface="Times New Roman" pitchFamily="18" charset="0"/>
                          <a:ea typeface="+mn-ea"/>
                          <a:cs typeface="Times New Roman" pitchFamily="18" charset="0"/>
                        </a:rPr>
                        <a:t>dense blocks. Found </a:t>
                      </a:r>
                      <a:r>
                        <a:rPr lang="en-IN" sz="1600" b="0" i="0" u="none" strike="noStrike" kern="1200" baseline="0" dirty="0" err="1">
                          <a:solidFill>
                            <a:schemeClr val="dk1"/>
                          </a:solidFill>
                          <a:latin typeface="Times New Roman" pitchFamily="18" charset="0"/>
                          <a:ea typeface="+mn-ea"/>
                          <a:cs typeface="Times New Roman" pitchFamily="18" charset="0"/>
                        </a:rPr>
                        <a:t>Recyclenet</a:t>
                      </a:r>
                      <a:r>
                        <a:rPr lang="en-IN" sz="1600" b="0" i="0" u="none" strike="noStrike" kern="1200" baseline="0" dirty="0">
                          <a:solidFill>
                            <a:schemeClr val="dk1"/>
                          </a:solidFill>
                          <a:latin typeface="Times New Roman" pitchFamily="18" charset="0"/>
                          <a:ea typeface="+mn-ea"/>
                          <a:cs typeface="Times New Roman" pitchFamily="18" charset="0"/>
                        </a:rPr>
                        <a:t> as Optimized deep CNN.</a:t>
                      </a:r>
                      <a:endParaRPr lang="en-IN" sz="1600" dirty="0">
                        <a:latin typeface="Times New Roman" pitchFamily="18" charset="0"/>
                        <a:cs typeface="Times New Roman" pitchFamily="18" charset="0"/>
                      </a:endParaRPr>
                    </a:p>
                  </a:txBody>
                  <a:tcPr/>
                </a:tc>
                <a:tc>
                  <a:txBody>
                    <a:bodyPr/>
                    <a:lstStyle/>
                    <a:p>
                      <a:pPr marL="0" indent="0">
                        <a:buFont typeface="Arial" pitchFamily="34" charset="0"/>
                        <a:buNone/>
                      </a:pPr>
                      <a:r>
                        <a:rPr lang="en-US" sz="1600" dirty="0">
                          <a:latin typeface="Times New Roman" pitchFamily="18" charset="0"/>
                          <a:cs typeface="Times New Roman" pitchFamily="18" charset="0"/>
                        </a:rPr>
                        <a:t>The networks used in this paper are slightly slower in prediction</a:t>
                      </a:r>
                      <a:r>
                        <a:rPr lang="en-US" sz="1600" baseline="0" dirty="0">
                          <a:latin typeface="Times New Roman" pitchFamily="18" charset="0"/>
                          <a:cs typeface="Times New Roman" pitchFamily="18" charset="0"/>
                        </a:rPr>
                        <a:t> which may impact the overall system.</a:t>
                      </a:r>
                      <a:endParaRPr lang="en-IN" sz="16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1280158">
                <a:tc>
                  <a:txBody>
                    <a:bodyPr/>
                    <a:lstStyle/>
                    <a:p>
                      <a:pPr marL="0" indent="0">
                        <a:buFont typeface="Arial" pitchFamily="34" charset="0"/>
                        <a:buNone/>
                      </a:pPr>
                      <a:r>
                        <a:rPr lang="en-US" dirty="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pPr marL="0" indent="0">
                        <a:buFont typeface="Arial" pitchFamily="34" charset="0"/>
                        <a:buNone/>
                      </a:pPr>
                      <a:r>
                        <a:rPr lang="en-IN" sz="1600" b="0" i="0" u="none" strike="noStrike" kern="1200" baseline="0" dirty="0">
                          <a:solidFill>
                            <a:schemeClr val="dk1"/>
                          </a:solidFill>
                          <a:latin typeface="Times New Roman" pitchFamily="18" charset="0"/>
                          <a:ea typeface="+mn-ea"/>
                          <a:cs typeface="Times New Roman" pitchFamily="18" charset="0"/>
                        </a:rPr>
                        <a:t>Gary White, Christian Cabrera, Andrei Palade, Fan Li, </a:t>
                      </a:r>
                      <a:r>
                        <a:rPr lang="en-IN" sz="1600" b="0" i="0" u="none" strike="noStrike" kern="1200" baseline="0" dirty="0" err="1">
                          <a:solidFill>
                            <a:schemeClr val="dk1"/>
                          </a:solidFill>
                          <a:latin typeface="Times New Roman" pitchFamily="18" charset="0"/>
                          <a:ea typeface="+mn-ea"/>
                          <a:cs typeface="Times New Roman" pitchFamily="18" charset="0"/>
                        </a:rPr>
                        <a:t>Siobh´an</a:t>
                      </a:r>
                      <a:r>
                        <a:rPr lang="en-IN" sz="1600" b="0" i="0" u="none" strike="noStrike" kern="1200" baseline="0" dirty="0">
                          <a:solidFill>
                            <a:schemeClr val="dk1"/>
                          </a:solidFill>
                          <a:latin typeface="Times New Roman" pitchFamily="18" charset="0"/>
                          <a:ea typeface="+mn-ea"/>
                          <a:cs typeface="Times New Roman" pitchFamily="18" charset="0"/>
                        </a:rPr>
                        <a:t> Clarke</a:t>
                      </a:r>
                      <a:endParaRPr lang="en-IN" sz="16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err="1">
                          <a:solidFill>
                            <a:schemeClr val="dk1"/>
                          </a:solidFill>
                          <a:effectLst/>
                          <a:latin typeface="Times New Roman" pitchFamily="18" charset="0"/>
                          <a:ea typeface="+mn-ea"/>
                          <a:cs typeface="Times New Roman" pitchFamily="18" charset="0"/>
                        </a:rPr>
                        <a:t>WasteNet</a:t>
                      </a:r>
                      <a:r>
                        <a:rPr lang="en-US" sz="1600" b="0" i="0" kern="1200" dirty="0">
                          <a:solidFill>
                            <a:schemeClr val="dk1"/>
                          </a:solidFill>
                          <a:effectLst/>
                          <a:latin typeface="Times New Roman" pitchFamily="18" charset="0"/>
                          <a:ea typeface="+mn-ea"/>
                          <a:cs typeface="Times New Roman" pitchFamily="18" charset="0"/>
                        </a:rPr>
                        <a:t>: Waste Classification at the Edge for Smart Bins</a:t>
                      </a:r>
                    </a:p>
                    <a:p>
                      <a:r>
                        <a:rPr lang="en-US" sz="1600" dirty="0">
                          <a:latin typeface="Times New Roman" pitchFamily="18" charset="0"/>
                          <a:cs typeface="Times New Roman" pitchFamily="18" charset="0"/>
                        </a:rPr>
                        <a:t>(2020)</a:t>
                      </a:r>
                      <a:endParaRPr lang="en-IN" sz="1600" dirty="0">
                        <a:latin typeface="Times New Roman" pitchFamily="18" charset="0"/>
                        <a:cs typeface="Times New Roman" pitchFamily="18" charset="0"/>
                      </a:endParaRPr>
                    </a:p>
                  </a:txBody>
                  <a:tcPr/>
                </a:tc>
                <a:tc>
                  <a:txBody>
                    <a:bodyPr/>
                    <a:lstStyle/>
                    <a:p>
                      <a:pPr marL="0" indent="0" algn="just">
                        <a:buFont typeface="Arial" pitchFamily="34" charset="0"/>
                        <a:buNone/>
                      </a:pPr>
                      <a:r>
                        <a:rPr lang="en-US" sz="1600" dirty="0">
                          <a:latin typeface="Times New Roman" pitchFamily="18" charset="0"/>
                          <a:cs typeface="Times New Roman" pitchFamily="18" charset="0"/>
                        </a:rPr>
                        <a:t>Prepared a waste</a:t>
                      </a:r>
                      <a:r>
                        <a:rPr lang="en-US" sz="1600" baseline="0" dirty="0">
                          <a:latin typeface="Times New Roman" pitchFamily="18" charset="0"/>
                          <a:cs typeface="Times New Roman" pitchFamily="18" charset="0"/>
                        </a:rPr>
                        <a:t> classification CNN based model called </a:t>
                      </a:r>
                      <a:r>
                        <a:rPr lang="en-US" sz="1600" baseline="0" dirty="0" err="1">
                          <a:latin typeface="Times New Roman" pitchFamily="18" charset="0"/>
                          <a:cs typeface="Times New Roman" pitchFamily="18" charset="0"/>
                        </a:rPr>
                        <a:t>WasteNet</a:t>
                      </a:r>
                      <a:r>
                        <a:rPr lang="en-US" sz="1600" baseline="0" dirty="0">
                          <a:latin typeface="Times New Roman" pitchFamily="18" charset="0"/>
                          <a:cs typeface="Times New Roman" pitchFamily="18" charset="0"/>
                        </a:rPr>
                        <a:t> which can be deployed at low power device using transfer learning and data augmentation.</a:t>
                      </a:r>
                      <a:endParaRPr lang="en-IN" sz="1600" dirty="0">
                        <a:latin typeface="Times New Roman" pitchFamily="18" charset="0"/>
                        <a:cs typeface="Times New Roman" pitchFamily="18" charset="0"/>
                      </a:endParaRPr>
                    </a:p>
                  </a:txBody>
                  <a:tcPr/>
                </a:tc>
                <a:tc>
                  <a:txBody>
                    <a:bodyPr/>
                    <a:lstStyle/>
                    <a:p>
                      <a:pPr marL="0" indent="0">
                        <a:buFont typeface="Arial" pitchFamily="34" charset="0"/>
                        <a:buNone/>
                      </a:pPr>
                      <a:r>
                        <a:rPr lang="en-US" sz="1600" dirty="0">
                          <a:latin typeface="Times New Roman" pitchFamily="18" charset="0"/>
                          <a:cs typeface="Times New Roman" pitchFamily="18" charset="0"/>
                        </a:rPr>
                        <a:t>There are some confused classification</a:t>
                      </a:r>
                      <a:r>
                        <a:rPr lang="en-US" sz="1600" baseline="0" dirty="0">
                          <a:latin typeface="Times New Roman" pitchFamily="18" charset="0"/>
                          <a:cs typeface="Times New Roman" pitchFamily="18" charset="0"/>
                        </a:rPr>
                        <a:t> in this model which leads to </a:t>
                      </a:r>
                      <a:r>
                        <a:rPr lang="en-US" sz="1600" baseline="0" dirty="0" err="1">
                          <a:latin typeface="Times New Roman" pitchFamily="18" charset="0"/>
                          <a:cs typeface="Times New Roman" pitchFamily="18" charset="0"/>
                        </a:rPr>
                        <a:t>mislabelled</a:t>
                      </a:r>
                      <a:endParaRPr lang="en-US" sz="1600" baseline="0" dirty="0">
                        <a:latin typeface="Times New Roman" pitchFamily="18" charset="0"/>
                        <a:cs typeface="Times New Roman" pitchFamily="18" charset="0"/>
                      </a:endParaRPr>
                    </a:p>
                    <a:p>
                      <a:pPr marL="0" indent="0">
                        <a:buFont typeface="Arial" pitchFamily="34" charset="0"/>
                        <a:buNone/>
                      </a:pPr>
                      <a:r>
                        <a:rPr lang="en-US" sz="1600" baseline="0" dirty="0">
                          <a:latin typeface="Times New Roman" pitchFamily="18" charset="0"/>
                          <a:cs typeface="Times New Roman" pitchFamily="18" charset="0"/>
                        </a:rPr>
                        <a:t>Classification of recyclable waste. </a:t>
                      </a:r>
                      <a:endParaRPr lang="en-IN" sz="16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2193972">
                <a:tc>
                  <a:txBody>
                    <a:bodyPr/>
                    <a:lstStyle/>
                    <a:p>
                      <a:pPr marL="0" indent="0">
                        <a:buFont typeface="Arial" pitchFamily="34" charset="0"/>
                        <a:buNone/>
                      </a:pPr>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pPr marL="0" indent="0">
                        <a:buFont typeface="Arial" pitchFamily="34" charset="0"/>
                        <a:buNone/>
                      </a:pPr>
                      <a:r>
                        <a:rPr lang="en-IN" sz="1600" b="0" i="0" u="none" strike="noStrike" kern="1200" baseline="0" dirty="0" err="1">
                          <a:solidFill>
                            <a:schemeClr val="dk1"/>
                          </a:solidFill>
                          <a:latin typeface="Times New Roman" pitchFamily="18" charset="0"/>
                          <a:ea typeface="+mn-ea"/>
                          <a:cs typeface="Times New Roman" pitchFamily="18" charset="0"/>
                        </a:rPr>
                        <a:t>Muhannad</a:t>
                      </a:r>
                      <a:r>
                        <a:rPr lang="en-IN" sz="1600" b="0" i="0" u="none" strike="noStrike" kern="1200" baseline="0" dirty="0">
                          <a:solidFill>
                            <a:schemeClr val="dk1"/>
                          </a:solidFill>
                          <a:latin typeface="Times New Roman" pitchFamily="18" charset="0"/>
                          <a:ea typeface="+mn-ea"/>
                          <a:cs typeface="Times New Roman" pitchFamily="18" charset="0"/>
                        </a:rPr>
                        <a:t> Al-</a:t>
                      </a:r>
                      <a:r>
                        <a:rPr lang="en-IN" sz="1600" b="0" i="0" u="none" strike="noStrike" kern="1200" baseline="0" dirty="0" err="1">
                          <a:solidFill>
                            <a:schemeClr val="dk1"/>
                          </a:solidFill>
                          <a:latin typeface="Times New Roman" pitchFamily="18" charset="0"/>
                          <a:ea typeface="+mn-ea"/>
                          <a:cs typeface="Times New Roman" pitchFamily="18" charset="0"/>
                        </a:rPr>
                        <a:t>Jabi</a:t>
                      </a:r>
                      <a:r>
                        <a:rPr lang="en-IN" sz="1600" b="0" i="0" u="none" strike="noStrike" kern="1200" baseline="0" dirty="0">
                          <a:solidFill>
                            <a:schemeClr val="dk1"/>
                          </a:solidFill>
                          <a:latin typeface="Times New Roman" pitchFamily="18" charset="0"/>
                          <a:ea typeface="+mn-ea"/>
                          <a:cs typeface="Times New Roman" pitchFamily="18" charset="0"/>
                        </a:rPr>
                        <a:t>, Mohammad </a:t>
                      </a:r>
                      <a:r>
                        <a:rPr lang="en-IN" sz="1600" b="0" i="0" u="none" strike="noStrike" kern="1200" baseline="0" dirty="0" err="1">
                          <a:solidFill>
                            <a:schemeClr val="dk1"/>
                          </a:solidFill>
                          <a:latin typeface="Times New Roman" pitchFamily="18" charset="0"/>
                          <a:ea typeface="+mn-ea"/>
                          <a:cs typeface="Times New Roman" pitchFamily="18" charset="0"/>
                        </a:rPr>
                        <a:t>Diab</a:t>
                      </a:r>
                      <a:endParaRPr lang="en-IN" sz="1600" dirty="0">
                        <a:latin typeface="Times New Roman" pitchFamily="18" charset="0"/>
                        <a:cs typeface="Times New Roman" pitchFamily="18" charset="0"/>
                      </a:endParaRPr>
                    </a:p>
                  </a:txBody>
                  <a:tcPr/>
                </a:tc>
                <a:tc>
                  <a:txBody>
                    <a:bodyPr/>
                    <a:lstStyle/>
                    <a:p>
                      <a:r>
                        <a:rPr lang="en-US" sz="1600" b="0" i="0" u="none" strike="noStrike" kern="1200" baseline="0" dirty="0" err="1">
                          <a:solidFill>
                            <a:schemeClr val="dk1"/>
                          </a:solidFill>
                          <a:latin typeface="Times New Roman" pitchFamily="18" charset="0"/>
                          <a:ea typeface="+mn-ea"/>
                          <a:cs typeface="Times New Roman" pitchFamily="18" charset="0"/>
                        </a:rPr>
                        <a:t>IoT</a:t>
                      </a:r>
                      <a:r>
                        <a:rPr lang="en-US" sz="1600" b="0" i="0" u="none" strike="noStrike" kern="1200" baseline="0" dirty="0">
                          <a:solidFill>
                            <a:schemeClr val="dk1"/>
                          </a:solidFill>
                          <a:latin typeface="Times New Roman" pitchFamily="18" charset="0"/>
                          <a:ea typeface="+mn-ea"/>
                          <a:cs typeface="Times New Roman" pitchFamily="18" charset="0"/>
                        </a:rPr>
                        <a:t>-Enabled Citizen Attractive Waste Management</a:t>
                      </a:r>
                    </a:p>
                    <a:p>
                      <a:r>
                        <a:rPr lang="en-IN" sz="1600" b="0" i="0" u="none" strike="noStrike" kern="1200" baseline="0" dirty="0">
                          <a:solidFill>
                            <a:schemeClr val="dk1"/>
                          </a:solidFill>
                          <a:latin typeface="Times New Roman" pitchFamily="18" charset="0"/>
                          <a:ea typeface="+mn-ea"/>
                          <a:cs typeface="Times New Roman" pitchFamily="18" charset="0"/>
                        </a:rPr>
                        <a:t>System</a:t>
                      </a:r>
                    </a:p>
                    <a:p>
                      <a:r>
                        <a:rPr lang="en-US" sz="1600" b="0" i="0" u="none" strike="noStrike" kern="1200" baseline="0" dirty="0">
                          <a:solidFill>
                            <a:schemeClr val="dk1"/>
                          </a:solidFill>
                          <a:latin typeface="Times New Roman" pitchFamily="18" charset="0"/>
                          <a:ea typeface="+mn-ea"/>
                          <a:cs typeface="Times New Roman" pitchFamily="18" charset="0"/>
                        </a:rPr>
                        <a:t>(2017)</a:t>
                      </a:r>
                      <a:endParaRPr lang="en-IN" sz="1600" dirty="0">
                        <a:latin typeface="Times New Roman" pitchFamily="18" charset="0"/>
                        <a:cs typeface="Times New Roman" pitchFamily="18" charset="0"/>
                      </a:endParaRPr>
                    </a:p>
                  </a:txBody>
                  <a:tcPr/>
                </a:tc>
                <a:tc>
                  <a:txBody>
                    <a:bodyPr/>
                    <a:lstStyle/>
                    <a:p>
                      <a:pPr marL="0" indent="0" algn="just">
                        <a:buFont typeface="Arial" pitchFamily="34" charset="0"/>
                        <a:buNone/>
                      </a:pPr>
                      <a:r>
                        <a:rPr lang="en-US" sz="1600" dirty="0">
                          <a:latin typeface="Times New Roman" pitchFamily="18" charset="0"/>
                          <a:cs typeface="Times New Roman" pitchFamily="18" charset="0"/>
                        </a:rPr>
                        <a:t>It involves the waste management process by using IoT unit on each</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trash bin equipped with an RFID reader, weight sensor and ultrasonic sensor to evaluate the citizen</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interaction with the system and give them points according to</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that interaction. Moreover, the system provides a control</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mechanism for the waste collection trucks, such that it has a</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control that verifies the location for dumping and evacuation</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processes before it permits any process to start.</a:t>
                      </a:r>
                      <a:endParaRPr lang="en-IN" sz="1600" dirty="0">
                        <a:latin typeface="Times New Roman" pitchFamily="18" charset="0"/>
                        <a:cs typeface="Times New Roman" pitchFamily="18" charset="0"/>
                      </a:endParaRPr>
                    </a:p>
                  </a:txBody>
                  <a:tcPr/>
                </a:tc>
                <a:tc>
                  <a:txBody>
                    <a:bodyPr/>
                    <a:lstStyle/>
                    <a:p>
                      <a:r>
                        <a:rPr lang="en-IN" sz="1600" b="0" i="0" u="none" strike="noStrike" kern="1200" baseline="0" dirty="0">
                          <a:solidFill>
                            <a:schemeClr val="dk1"/>
                          </a:solidFill>
                          <a:latin typeface="Times New Roman" pitchFamily="18" charset="0"/>
                          <a:ea typeface="+mn-ea"/>
                          <a:cs typeface="Times New Roman" pitchFamily="18" charset="0"/>
                        </a:rPr>
                        <a:t>Algorithms used do not </a:t>
                      </a:r>
                    </a:p>
                    <a:p>
                      <a:r>
                        <a:rPr lang="en-US" sz="1600" b="0" i="0" u="none" strike="noStrike" kern="1200" baseline="0" dirty="0">
                          <a:solidFill>
                            <a:schemeClr val="dk1"/>
                          </a:solidFill>
                          <a:latin typeface="Times New Roman" pitchFamily="18" charset="0"/>
                          <a:ea typeface="+mn-ea"/>
                          <a:cs typeface="Times New Roman" pitchFamily="18" charset="0"/>
                        </a:rPr>
                        <a:t>consider the filling rate of each bin, the truck location and the shortest path in order the threshold for each bin as well to optimize the bin dumping process.</a:t>
                      </a:r>
                      <a:endParaRPr lang="en-IN" sz="1600"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71055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ext uri="{D42A27DB-BD31-4B8C-83A1-F6EECF244321}">
                <p14:modId xmlns:p14="http://schemas.microsoft.com/office/powerpoint/2010/main" val="2230301127"/>
              </p:ext>
            </p:extLst>
          </p:nvPr>
        </p:nvGraphicFramePr>
        <p:xfrm>
          <a:off x="0" y="243840"/>
          <a:ext cx="11942678" cy="6535029"/>
        </p:xfrm>
        <a:graphic>
          <a:graphicData uri="http://schemas.openxmlformats.org/drawingml/2006/table">
            <a:tbl>
              <a:tblPr firstRow="1" bandRow="1">
                <a:tableStyleId>{5C22544A-7EE6-4342-B048-85BDC9FD1C3A}</a:tableStyleId>
              </a:tblPr>
              <a:tblGrid>
                <a:gridCol w="504496">
                  <a:extLst>
                    <a:ext uri="{9D8B030D-6E8A-4147-A177-3AD203B41FA5}">
                      <a16:colId xmlns:a16="http://schemas.microsoft.com/office/drawing/2014/main" val="20003"/>
                    </a:ext>
                  </a:extLst>
                </a:gridCol>
                <a:gridCol w="1761796">
                  <a:extLst>
                    <a:ext uri="{9D8B030D-6E8A-4147-A177-3AD203B41FA5}">
                      <a16:colId xmlns:a16="http://schemas.microsoft.com/office/drawing/2014/main" val="20004"/>
                    </a:ext>
                  </a:extLst>
                </a:gridCol>
                <a:gridCol w="2057400">
                  <a:extLst>
                    <a:ext uri="{9D8B030D-6E8A-4147-A177-3AD203B41FA5}">
                      <a16:colId xmlns:a16="http://schemas.microsoft.com/office/drawing/2014/main" val="20000"/>
                    </a:ext>
                  </a:extLst>
                </a:gridCol>
                <a:gridCol w="4843956">
                  <a:extLst>
                    <a:ext uri="{9D8B030D-6E8A-4147-A177-3AD203B41FA5}">
                      <a16:colId xmlns:a16="http://schemas.microsoft.com/office/drawing/2014/main" val="20001"/>
                    </a:ext>
                  </a:extLst>
                </a:gridCol>
                <a:gridCol w="2775030">
                  <a:extLst>
                    <a:ext uri="{9D8B030D-6E8A-4147-A177-3AD203B41FA5}">
                      <a16:colId xmlns:a16="http://schemas.microsoft.com/office/drawing/2014/main" val="20002"/>
                    </a:ext>
                  </a:extLst>
                </a:gridCol>
              </a:tblGrid>
              <a:tr h="606669">
                <a:tc>
                  <a:txBody>
                    <a:bodyPr/>
                    <a:lstStyle/>
                    <a:p>
                      <a:r>
                        <a:rPr lang="en-US" sz="2000" dirty="0" err="1">
                          <a:latin typeface="Times New Roman" pitchFamily="18" charset="0"/>
                          <a:cs typeface="Times New Roman" pitchFamily="18" charset="0"/>
                        </a:rPr>
                        <a:t>Sr.No</a:t>
                      </a:r>
                      <a:endParaRPr lang="en-IN" sz="2000" dirty="0">
                        <a:latin typeface="Times New Roman" pitchFamily="18" charset="0"/>
                        <a:cs typeface="Times New Roman" pitchFamily="18" charset="0"/>
                      </a:endParaRPr>
                    </a:p>
                  </a:txBody>
                  <a:tcPr>
                    <a:solidFill>
                      <a:srgbClr val="7030A0"/>
                    </a:solidFill>
                  </a:tcPr>
                </a:tc>
                <a:tc>
                  <a:txBody>
                    <a:bodyPr/>
                    <a:lstStyle/>
                    <a:p>
                      <a:pPr algn="ctr"/>
                      <a:r>
                        <a:rPr lang="en-US" sz="2000" dirty="0">
                          <a:latin typeface="Times New Roman" pitchFamily="18" charset="0"/>
                          <a:cs typeface="Times New Roman" pitchFamily="18" charset="0"/>
                        </a:rPr>
                        <a:t>Author</a:t>
                      </a:r>
                      <a:endParaRPr lang="en-IN" sz="2000" dirty="0">
                        <a:latin typeface="Times New Roman" pitchFamily="18" charset="0"/>
                        <a:cs typeface="Times New Roman" pitchFamily="18" charset="0"/>
                      </a:endParaRPr>
                    </a:p>
                  </a:txBody>
                  <a:tcPr>
                    <a:solidFill>
                      <a:srgbClr val="7030A0"/>
                    </a:solidFill>
                  </a:tcPr>
                </a:tc>
                <a:tc>
                  <a:txBody>
                    <a:bodyPr/>
                    <a:lstStyle/>
                    <a:p>
                      <a:pPr algn="ctr"/>
                      <a:r>
                        <a:rPr lang="en-US" sz="2000" dirty="0">
                          <a:latin typeface="Times New Roman" pitchFamily="18" charset="0"/>
                          <a:cs typeface="Times New Roman" pitchFamily="18" charset="0"/>
                        </a:rPr>
                        <a:t>Title</a:t>
                      </a:r>
                      <a:r>
                        <a:rPr lang="en-US" sz="2000" baseline="0" dirty="0">
                          <a:latin typeface="Times New Roman" pitchFamily="18" charset="0"/>
                          <a:cs typeface="Times New Roman" pitchFamily="18" charset="0"/>
                        </a:rPr>
                        <a:t> of Paper</a:t>
                      </a:r>
                    </a:p>
                    <a:p>
                      <a:pPr algn="ctr"/>
                      <a:r>
                        <a:rPr lang="en-US" sz="2000" baseline="0" dirty="0">
                          <a:latin typeface="Times New Roman" pitchFamily="18" charset="0"/>
                          <a:cs typeface="Times New Roman" pitchFamily="18" charset="0"/>
                        </a:rPr>
                        <a:t>And Year</a:t>
                      </a:r>
                      <a:endParaRPr lang="en-IN" sz="2000" dirty="0">
                        <a:latin typeface="Times New Roman" pitchFamily="18" charset="0"/>
                        <a:cs typeface="Times New Roman" pitchFamily="18" charset="0"/>
                      </a:endParaRPr>
                    </a:p>
                  </a:txBody>
                  <a:tcPr>
                    <a:solidFill>
                      <a:srgbClr val="7030A0"/>
                    </a:solidFill>
                  </a:tcPr>
                </a:tc>
                <a:tc>
                  <a:txBody>
                    <a:bodyPr/>
                    <a:lstStyle/>
                    <a:p>
                      <a:pPr algn="ctr"/>
                      <a:r>
                        <a:rPr lang="en-US" sz="2000" dirty="0">
                          <a:latin typeface="Times New Roman" pitchFamily="18" charset="0"/>
                          <a:cs typeface="Times New Roman" pitchFamily="18" charset="0"/>
                        </a:rPr>
                        <a:t>Methodologies</a:t>
                      </a:r>
                      <a:endParaRPr lang="en-IN" sz="2000" dirty="0">
                        <a:latin typeface="Times New Roman" pitchFamily="18" charset="0"/>
                        <a:cs typeface="Times New Roman" pitchFamily="18" charset="0"/>
                      </a:endParaRPr>
                    </a:p>
                  </a:txBody>
                  <a:tcPr>
                    <a:solidFill>
                      <a:srgbClr val="7030A0"/>
                    </a:solidFill>
                  </a:tcPr>
                </a:tc>
                <a:tc>
                  <a:txBody>
                    <a:bodyPr/>
                    <a:lstStyle/>
                    <a:p>
                      <a:r>
                        <a:rPr lang="en-US" sz="2000" dirty="0">
                          <a:latin typeface="Times New Roman" pitchFamily="18" charset="0"/>
                          <a:cs typeface="Times New Roman" pitchFamily="18" charset="0"/>
                        </a:rPr>
                        <a:t>Disadvantages</a:t>
                      </a:r>
                      <a:endParaRPr lang="en-IN" sz="2000" dirty="0">
                        <a:latin typeface="Times New Roman" pitchFamily="18" charset="0"/>
                        <a:cs typeface="Times New Roman" pitchFamily="18" charset="0"/>
                      </a:endParaRPr>
                    </a:p>
                  </a:txBody>
                  <a:tcPr>
                    <a:solidFill>
                      <a:srgbClr val="7030A0"/>
                    </a:solidFill>
                  </a:tcPr>
                </a:tc>
                <a:extLst>
                  <a:ext uri="{0D108BD9-81ED-4DB2-BD59-A6C34878D82A}">
                    <a16:rowId xmlns:a16="http://schemas.microsoft.com/office/drawing/2014/main" val="10000"/>
                  </a:ext>
                </a:extLst>
              </a:tr>
              <a:tr h="855197">
                <a:tc>
                  <a:txBody>
                    <a:bodyPr/>
                    <a:lstStyle/>
                    <a:p>
                      <a:pPr marL="0" indent="0">
                        <a:buFont typeface="Arial" pitchFamily="34" charset="0"/>
                        <a:buNone/>
                      </a:pPr>
                      <a:r>
                        <a:rPr lang="en-US" dirty="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pPr marL="0" indent="0">
                        <a:buFont typeface="Arial" pitchFamily="34" charset="0"/>
                        <a:buNone/>
                      </a:pPr>
                      <a:r>
                        <a:rPr lang="en-IN" sz="1600" dirty="0" err="1">
                          <a:solidFill>
                            <a:schemeClr val="tx1"/>
                          </a:solidFill>
                          <a:latin typeface="Times New Roman" pitchFamily="18" charset="0"/>
                          <a:cs typeface="Times New Roman" pitchFamily="18" charset="0"/>
                        </a:rPr>
                        <a:t>Dimitris</a:t>
                      </a:r>
                      <a:r>
                        <a:rPr lang="en-IN" sz="1600" dirty="0">
                          <a:solidFill>
                            <a:schemeClr val="tx1"/>
                          </a:solidFill>
                          <a:latin typeface="Times New Roman" pitchFamily="18" charset="0"/>
                          <a:cs typeface="Times New Roman" pitchFamily="18" charset="0"/>
                        </a:rPr>
                        <a:t> </a:t>
                      </a:r>
                      <a:r>
                        <a:rPr lang="en-IN" sz="1600" dirty="0" err="1">
                          <a:solidFill>
                            <a:schemeClr val="tx1"/>
                          </a:solidFill>
                          <a:latin typeface="Times New Roman" pitchFamily="18" charset="0"/>
                          <a:cs typeface="Times New Roman" pitchFamily="18" charset="0"/>
                        </a:rPr>
                        <a:t>Ziouzios</a:t>
                      </a:r>
                      <a:r>
                        <a:rPr lang="en-IN" sz="1600" dirty="0">
                          <a:solidFill>
                            <a:schemeClr val="tx1"/>
                          </a:solidFill>
                          <a:latin typeface="Times New Roman" pitchFamily="18" charset="0"/>
                          <a:cs typeface="Times New Roman" pitchFamily="18" charset="0"/>
                        </a:rPr>
                        <a:t>, </a:t>
                      </a:r>
                      <a:r>
                        <a:rPr lang="en-IN" sz="1600" dirty="0" err="1">
                          <a:solidFill>
                            <a:schemeClr val="tx1"/>
                          </a:solidFill>
                          <a:latin typeface="Times New Roman" pitchFamily="18" charset="0"/>
                          <a:cs typeface="Times New Roman" pitchFamily="18" charset="0"/>
                        </a:rPr>
                        <a:t>Dimitris</a:t>
                      </a:r>
                      <a:r>
                        <a:rPr lang="en-IN" sz="1600" dirty="0">
                          <a:solidFill>
                            <a:schemeClr val="tx1"/>
                          </a:solidFill>
                          <a:latin typeface="Times New Roman" pitchFamily="18" charset="0"/>
                          <a:cs typeface="Times New Roman" pitchFamily="18" charset="0"/>
                        </a:rPr>
                        <a:t> </a:t>
                      </a:r>
                      <a:r>
                        <a:rPr lang="en-IN" sz="1600" dirty="0" err="1">
                          <a:solidFill>
                            <a:schemeClr val="tx1"/>
                          </a:solidFill>
                          <a:latin typeface="Times New Roman" pitchFamily="18" charset="0"/>
                          <a:cs typeface="Times New Roman" pitchFamily="18" charset="0"/>
                        </a:rPr>
                        <a:t>Tsiktsiris</a:t>
                      </a:r>
                      <a:r>
                        <a:rPr lang="en-IN" sz="1600" dirty="0">
                          <a:solidFill>
                            <a:schemeClr val="tx1"/>
                          </a:solidFill>
                          <a:latin typeface="Times New Roman" pitchFamily="18" charset="0"/>
                          <a:cs typeface="Times New Roman" pitchFamily="18" charset="0"/>
                        </a:rPr>
                        <a:t>, </a:t>
                      </a:r>
                      <a:r>
                        <a:rPr lang="en-IN" sz="1600" dirty="0" err="1">
                          <a:solidFill>
                            <a:schemeClr val="tx1"/>
                          </a:solidFill>
                          <a:latin typeface="Times New Roman" pitchFamily="18" charset="0"/>
                          <a:cs typeface="Times New Roman" pitchFamily="18" charset="0"/>
                        </a:rPr>
                        <a:t>Nikolaos</a:t>
                      </a:r>
                      <a:r>
                        <a:rPr lang="en-IN" sz="1600" dirty="0">
                          <a:solidFill>
                            <a:schemeClr val="tx1"/>
                          </a:solidFill>
                          <a:latin typeface="Times New Roman" pitchFamily="18" charset="0"/>
                          <a:cs typeface="Times New Roman" pitchFamily="18" charset="0"/>
                        </a:rPr>
                        <a:t> </a:t>
                      </a:r>
                      <a:r>
                        <a:rPr lang="en-IN" sz="1600" dirty="0" err="1">
                          <a:solidFill>
                            <a:schemeClr val="tx1"/>
                          </a:solidFill>
                          <a:latin typeface="Times New Roman" pitchFamily="18" charset="0"/>
                          <a:cs typeface="Times New Roman" pitchFamily="18" charset="0"/>
                        </a:rPr>
                        <a:t>Baras</a:t>
                      </a:r>
                      <a:r>
                        <a:rPr lang="en-IN" sz="1600" dirty="0">
                          <a:solidFill>
                            <a:schemeClr val="tx1"/>
                          </a:solidFill>
                          <a:latin typeface="Times New Roman" pitchFamily="18" charset="0"/>
                          <a:cs typeface="Times New Roman" pitchFamily="18" charset="0"/>
                        </a:rPr>
                        <a:t> and</a:t>
                      </a:r>
                    </a:p>
                    <a:p>
                      <a:pPr marL="0" indent="0">
                        <a:buFont typeface="Arial" pitchFamily="34" charset="0"/>
                        <a:buNone/>
                      </a:pPr>
                      <a:r>
                        <a:rPr lang="en-IN" sz="1600" dirty="0">
                          <a:solidFill>
                            <a:schemeClr val="tx1"/>
                          </a:solidFill>
                          <a:latin typeface="Times New Roman" pitchFamily="18" charset="0"/>
                          <a:cs typeface="Times New Roman" pitchFamily="18" charset="0"/>
                        </a:rPr>
                        <a:t>Minas</a:t>
                      </a:r>
                      <a:r>
                        <a:rPr lang="en-IN" sz="1600" baseline="0" dirty="0">
                          <a:solidFill>
                            <a:schemeClr val="tx1"/>
                          </a:solidFill>
                          <a:latin typeface="Times New Roman" pitchFamily="18" charset="0"/>
                          <a:cs typeface="Times New Roman" pitchFamily="18" charset="0"/>
                        </a:rPr>
                        <a:t> </a:t>
                      </a:r>
                      <a:r>
                        <a:rPr lang="en-IN" sz="1600" dirty="0" err="1">
                          <a:solidFill>
                            <a:schemeClr val="tx1"/>
                          </a:solidFill>
                          <a:latin typeface="Times New Roman" pitchFamily="18" charset="0"/>
                          <a:cs typeface="Times New Roman" pitchFamily="18" charset="0"/>
                        </a:rPr>
                        <a:t>Dasygenis</a:t>
                      </a:r>
                      <a:endParaRPr lang="en-IN" sz="1600" dirty="0">
                        <a:solidFill>
                          <a:schemeClr val="tx1"/>
                        </a:solidFill>
                        <a:latin typeface="Times New Roman" pitchFamily="18" charset="0"/>
                        <a:cs typeface="Times New Roman" pitchFamily="18" charset="0"/>
                      </a:endParaRPr>
                    </a:p>
                  </a:txBody>
                  <a:tcPr/>
                </a:tc>
                <a:tc>
                  <a:txBody>
                    <a:bodyPr/>
                    <a:lstStyle/>
                    <a:p>
                      <a:r>
                        <a:rPr lang="en-US" sz="1600" dirty="0">
                          <a:latin typeface="Times New Roman" pitchFamily="18" charset="0"/>
                          <a:cs typeface="Times New Roman" pitchFamily="18" charset="0"/>
                        </a:rPr>
                        <a:t>A Distributed Architecture for Smart Recycling Using</a:t>
                      </a:r>
                    </a:p>
                    <a:p>
                      <a:r>
                        <a:rPr lang="en-US" sz="1600" dirty="0">
                          <a:latin typeface="Times New Roman" pitchFamily="18" charset="0"/>
                          <a:cs typeface="Times New Roman" pitchFamily="18" charset="0"/>
                        </a:rPr>
                        <a:t>Machine Learning</a:t>
                      </a:r>
                    </a:p>
                    <a:p>
                      <a:r>
                        <a:rPr lang="en-US" sz="1600" dirty="0">
                          <a:latin typeface="Times New Roman" pitchFamily="18" charset="0"/>
                          <a:cs typeface="Times New Roman" pitchFamily="18" charset="0"/>
                        </a:rPr>
                        <a:t>(2020)</a:t>
                      </a:r>
                    </a:p>
                    <a:p>
                      <a:endParaRPr lang="en-IN" sz="1600" dirty="0">
                        <a:latin typeface="Times New Roman" pitchFamily="18" charset="0"/>
                        <a:cs typeface="Times New Roman" pitchFamily="18" charset="0"/>
                      </a:endParaRPr>
                    </a:p>
                  </a:txBody>
                  <a:tcPr/>
                </a:tc>
                <a:tc>
                  <a:txBody>
                    <a:bodyPr/>
                    <a:lstStyle/>
                    <a:p>
                      <a:pPr algn="just"/>
                      <a:r>
                        <a:rPr lang="en-IN" sz="1600" dirty="0">
                          <a:latin typeface="Times New Roman" pitchFamily="18" charset="0"/>
                          <a:cs typeface="Times New Roman" pitchFamily="18" charset="0"/>
                        </a:rPr>
                        <a:t>Paper has cloud based classification algorithm for automated machines in recycling factories</a:t>
                      </a:r>
                      <a:r>
                        <a:rPr lang="en-IN" sz="1600" baseline="0" dirty="0">
                          <a:latin typeface="Times New Roman" pitchFamily="18" charset="0"/>
                          <a:cs typeface="Times New Roman" pitchFamily="18" charset="0"/>
                        </a:rPr>
                        <a:t> </a:t>
                      </a:r>
                      <a:r>
                        <a:rPr lang="en-IN" sz="1600" dirty="0">
                          <a:latin typeface="Times New Roman" pitchFamily="18" charset="0"/>
                          <a:cs typeface="Times New Roman" pitchFamily="18" charset="0"/>
                        </a:rPr>
                        <a:t>using machine learning using which outputs 96.57 accuracy on </a:t>
                      </a:r>
                      <a:r>
                        <a:rPr lang="en-IN" sz="1600" dirty="0" err="1">
                          <a:latin typeface="Times New Roman" pitchFamily="18" charset="0"/>
                          <a:cs typeface="Times New Roman" pitchFamily="18" charset="0"/>
                        </a:rPr>
                        <a:t>MobileNet</a:t>
                      </a:r>
                      <a:r>
                        <a:rPr lang="en-IN" sz="1600" dirty="0">
                          <a:latin typeface="Times New Roman" pitchFamily="18" charset="0"/>
                          <a:cs typeface="Times New Roman" pitchFamily="18" charset="0"/>
                        </a:rPr>
                        <a:t> model improved by data</a:t>
                      </a:r>
                      <a:r>
                        <a:rPr lang="en-IN" sz="1600" baseline="0" dirty="0">
                          <a:latin typeface="Times New Roman" pitchFamily="18" charset="0"/>
                          <a:cs typeface="Times New Roman" pitchFamily="18" charset="0"/>
                        </a:rPr>
                        <a:t> </a:t>
                      </a:r>
                      <a:r>
                        <a:rPr lang="en-IN" sz="1600" dirty="0">
                          <a:latin typeface="Times New Roman" pitchFamily="18" charset="0"/>
                          <a:cs typeface="Times New Roman" pitchFamily="18" charset="0"/>
                        </a:rPr>
                        <a:t>augmentation and hyper-parameter tuning. </a:t>
                      </a:r>
                    </a:p>
                  </a:txBody>
                  <a:tcPr/>
                </a:tc>
                <a:tc>
                  <a:txBody>
                    <a:bodyPr/>
                    <a:lstStyle/>
                    <a:p>
                      <a:pPr marL="0" indent="0">
                        <a:buFont typeface="Arial" pitchFamily="34" charset="0"/>
                        <a:buNone/>
                      </a:pPr>
                      <a:r>
                        <a:rPr lang="en-US" sz="1600" dirty="0">
                          <a:latin typeface="Times New Roman" pitchFamily="18" charset="0"/>
                          <a:cs typeface="Times New Roman" pitchFamily="18" charset="0"/>
                        </a:rPr>
                        <a:t>Did not evaluate performance</a:t>
                      </a:r>
                      <a:r>
                        <a:rPr lang="en-US" sz="1600" baseline="0" dirty="0">
                          <a:latin typeface="Times New Roman" pitchFamily="18" charset="0"/>
                          <a:cs typeface="Times New Roman" pitchFamily="18" charset="0"/>
                        </a:rPr>
                        <a:t> of system on </a:t>
                      </a:r>
                      <a:r>
                        <a:rPr lang="en-IN" sz="1600" b="0" i="0" u="none" strike="noStrike" kern="1200" baseline="0" dirty="0">
                          <a:solidFill>
                            <a:schemeClr val="dk1"/>
                          </a:solidFill>
                          <a:latin typeface="Times New Roman" pitchFamily="18" charset="0"/>
                          <a:ea typeface="+mn-ea"/>
                          <a:cs typeface="Times New Roman" pitchFamily="18" charset="0"/>
                        </a:rPr>
                        <a:t>federated learning techniques.</a:t>
                      </a:r>
                      <a:endParaRPr lang="en-IN" sz="16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1608992">
                <a:tc>
                  <a:txBody>
                    <a:bodyPr/>
                    <a:lstStyle/>
                    <a:p>
                      <a:pPr marL="0" indent="0">
                        <a:buFont typeface="Arial" pitchFamily="34" charset="0"/>
                        <a:buNone/>
                      </a:pPr>
                      <a:r>
                        <a:rPr lang="en-US" dirty="0">
                          <a:latin typeface="Times New Roman" panose="02020603050405020304" pitchFamily="18" charset="0"/>
                          <a:cs typeface="Times New Roman" panose="02020603050405020304" pitchFamily="18" charset="0"/>
                        </a:rPr>
                        <a:t>5.</a:t>
                      </a:r>
                      <a:endParaRPr lang="en-IN" dirty="0">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pPr marL="0" indent="0">
                        <a:buFont typeface="Arial" pitchFamily="34" charset="0"/>
                        <a:buNone/>
                      </a:pPr>
                      <a:r>
                        <a:rPr lang="en-IN" sz="1600" dirty="0">
                          <a:latin typeface="Times New Roman" pitchFamily="18" charset="0"/>
                          <a:cs typeface="Times New Roman" pitchFamily="18" charset="0"/>
                        </a:rPr>
                        <a:t>Fayez </a:t>
                      </a:r>
                      <a:r>
                        <a:rPr lang="en-IN" sz="1600" dirty="0" err="1">
                          <a:latin typeface="Times New Roman" pitchFamily="18" charset="0"/>
                          <a:cs typeface="Times New Roman" pitchFamily="18" charset="0"/>
                        </a:rPr>
                        <a:t>Alqahtani,Zafer</a:t>
                      </a:r>
                      <a:r>
                        <a:rPr lang="en-IN" sz="1600" dirty="0">
                          <a:latin typeface="Times New Roman" pitchFamily="18" charset="0"/>
                          <a:cs typeface="Times New Roman" pitchFamily="18" charset="0"/>
                        </a:rPr>
                        <a:t> Al-</a:t>
                      </a:r>
                      <a:r>
                        <a:rPr lang="en-IN" sz="1600" dirty="0" err="1">
                          <a:latin typeface="Times New Roman" pitchFamily="18" charset="0"/>
                          <a:cs typeface="Times New Roman" pitchFamily="18" charset="0"/>
                        </a:rPr>
                        <a:t>Makhadmeh</a:t>
                      </a:r>
                      <a:r>
                        <a:rPr lang="en-IN" sz="1600" dirty="0">
                          <a:latin typeface="Times New Roman" pitchFamily="18" charset="0"/>
                          <a:cs typeface="Times New Roman" pitchFamily="18" charset="0"/>
                        </a:rPr>
                        <a:t>, </a:t>
                      </a:r>
                      <a:r>
                        <a:rPr lang="en-IN" sz="1600" dirty="0" err="1">
                          <a:latin typeface="Times New Roman" pitchFamily="18" charset="0"/>
                          <a:cs typeface="Times New Roman" pitchFamily="18" charset="0"/>
                        </a:rPr>
                        <a:t>Amr</a:t>
                      </a:r>
                      <a:r>
                        <a:rPr lang="en-IN" sz="1600" dirty="0">
                          <a:latin typeface="Times New Roman" pitchFamily="18" charset="0"/>
                          <a:cs typeface="Times New Roman" pitchFamily="18" charset="0"/>
                        </a:rPr>
                        <a:t> </a:t>
                      </a:r>
                      <a:r>
                        <a:rPr lang="en-IN" sz="1600" dirty="0" err="1">
                          <a:latin typeface="Times New Roman" pitchFamily="18" charset="0"/>
                          <a:cs typeface="Times New Roman" pitchFamily="18" charset="0"/>
                        </a:rPr>
                        <a:t>Tolba</a:t>
                      </a:r>
                      <a:r>
                        <a:rPr lang="en-IN" sz="1600" dirty="0">
                          <a:latin typeface="Times New Roman" pitchFamily="18" charset="0"/>
                          <a:cs typeface="Times New Roman" pitchFamily="18" charset="0"/>
                        </a:rPr>
                        <a:t>, </a:t>
                      </a:r>
                      <a:r>
                        <a:rPr lang="en-IN" sz="1600" dirty="0" err="1">
                          <a:latin typeface="Times New Roman" pitchFamily="18" charset="0"/>
                          <a:cs typeface="Times New Roman" pitchFamily="18" charset="0"/>
                        </a:rPr>
                        <a:t>Wael</a:t>
                      </a:r>
                      <a:r>
                        <a:rPr lang="en-IN" sz="1600" dirty="0">
                          <a:latin typeface="Times New Roman" pitchFamily="18" charset="0"/>
                          <a:cs typeface="Times New Roman" pitchFamily="18" charset="0"/>
                        </a:rPr>
                        <a:t> Said3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itchFamily="18" charset="0"/>
                          <a:cs typeface="Times New Roman" pitchFamily="18" charset="0"/>
                        </a:rPr>
                        <a:t>Internet of things-based urban waste management system for smart cities using a Cuckoo Search Algorithm</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itchFamily="18" charset="0"/>
                          <a:cs typeface="Times New Roman" pitchFamily="18" charset="0"/>
                        </a:rPr>
                        <a:t>(2020)</a:t>
                      </a:r>
                    </a:p>
                  </a:txBody>
                  <a:tcPr/>
                </a:tc>
                <a:tc>
                  <a:txBody>
                    <a:bodyPr/>
                    <a:lstStyle/>
                    <a:p>
                      <a:pPr marL="0" indent="0" algn="just">
                        <a:buFont typeface="Arial" pitchFamily="34" charset="0"/>
                        <a:buNone/>
                      </a:pPr>
                      <a:r>
                        <a:rPr lang="en-US" sz="1600" dirty="0">
                          <a:latin typeface="Times New Roman" pitchFamily="18" charset="0"/>
                          <a:cs typeface="Times New Roman" pitchFamily="18" charset="0"/>
                        </a:rPr>
                        <a:t>This paper analyzed a CLSTRNN-based approach to urban smart waste management. </a:t>
                      </a:r>
                      <a:r>
                        <a:rPr lang="en-US" sz="1600" dirty="0" err="1">
                          <a:latin typeface="Times New Roman" pitchFamily="18" charset="0"/>
                          <a:cs typeface="Times New Roman" pitchFamily="18" charset="0"/>
                        </a:rPr>
                        <a:t>TrashNet</a:t>
                      </a:r>
                      <a:r>
                        <a:rPr lang="en-US" sz="1600" dirty="0">
                          <a:latin typeface="Times New Roman" pitchFamily="18" charset="0"/>
                          <a:cs typeface="Times New Roman" pitchFamily="18" charset="0"/>
                        </a:rPr>
                        <a:t> dataset properties was extracted through the use of robust speeded-up descriptors. From the derived value, the features were trained and stored with their respective class labels in the database using tanh activation function Thus, the</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introduced system improved the overall waste management system on the basis of bin priority with minimum processing time (15 min), max accuracy (98.4%), and minimum error (0.16).</a:t>
                      </a:r>
                      <a:endParaRPr lang="en-IN" sz="1600" dirty="0">
                        <a:latin typeface="Times New Roman" pitchFamily="18" charset="0"/>
                        <a:cs typeface="Times New Roman" pitchFamily="18" charset="0"/>
                      </a:endParaRPr>
                    </a:p>
                  </a:txBody>
                  <a:tcPr/>
                </a:tc>
                <a:tc>
                  <a:txBody>
                    <a:bodyPr/>
                    <a:lstStyle/>
                    <a:p>
                      <a:pPr marL="0" indent="0" algn="just">
                        <a:buFont typeface="Arial" pitchFamily="34" charset="0"/>
                        <a:buNone/>
                      </a:pPr>
                      <a:r>
                        <a:rPr lang="en-US" sz="1600" dirty="0">
                          <a:latin typeface="Times New Roman" pitchFamily="18" charset="0"/>
                          <a:cs typeface="Times New Roman" pitchFamily="18" charset="0"/>
                        </a:rPr>
                        <a:t>Applying Metaheuristic feature selection along with the feature training process should have improved the performance.</a:t>
                      </a:r>
                    </a:p>
                    <a:p>
                      <a:pPr marL="285750" indent="-285750" algn="just">
                        <a:buFont typeface="Arial" pitchFamily="34" charset="0"/>
                        <a:buChar char="•"/>
                      </a:pPr>
                      <a:endParaRPr lang="en-US" sz="1600" dirty="0">
                        <a:latin typeface="Times New Roman" pitchFamily="18" charset="0"/>
                        <a:cs typeface="Times New Roman" pitchFamily="18" charset="0"/>
                      </a:endParaRPr>
                    </a:p>
                    <a:p>
                      <a:pPr marL="285750" indent="-285750" algn="just">
                        <a:buFont typeface="Arial" pitchFamily="34" charset="0"/>
                        <a:buChar char="•"/>
                      </a:pPr>
                      <a:endParaRPr lang="en-IN" sz="16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1749669">
                <a:tc>
                  <a:txBody>
                    <a:bodyPr/>
                    <a:lstStyle/>
                    <a:p>
                      <a:pPr marL="0" indent="0">
                        <a:buFont typeface="Arial" pitchFamily="34" charset="0"/>
                        <a:buNone/>
                      </a:pPr>
                      <a:r>
                        <a:rPr lang="en-US" dirty="0">
                          <a:latin typeface="Times New Roman" panose="02020603050405020304" pitchFamily="18" charset="0"/>
                          <a:cs typeface="Times New Roman" panose="02020603050405020304" pitchFamily="18" charset="0"/>
                        </a:rPr>
                        <a:t>6.</a:t>
                      </a:r>
                      <a:endParaRPr lang="en-IN" dirty="0">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pPr marL="0" indent="0">
                        <a:buFont typeface="Arial" pitchFamily="34" charset="0"/>
                        <a:buNone/>
                      </a:pPr>
                      <a:r>
                        <a:rPr lang="en-IN" sz="1600" dirty="0" err="1">
                          <a:latin typeface="Times New Roman" pitchFamily="18" charset="0"/>
                          <a:cs typeface="Times New Roman" pitchFamily="18" charset="0"/>
                        </a:rPr>
                        <a:t>Chutimet</a:t>
                      </a:r>
                      <a:r>
                        <a:rPr lang="en-IN" sz="1600" dirty="0">
                          <a:latin typeface="Times New Roman" pitchFamily="18" charset="0"/>
                          <a:cs typeface="Times New Roman" pitchFamily="18" charset="0"/>
                        </a:rPr>
                        <a:t> </a:t>
                      </a:r>
                      <a:r>
                        <a:rPr lang="en-IN" sz="1600" dirty="0" err="1">
                          <a:latin typeface="Times New Roman" pitchFamily="18" charset="0"/>
                          <a:cs typeface="Times New Roman" pitchFamily="18" charset="0"/>
                        </a:rPr>
                        <a:t>Srinilta</a:t>
                      </a:r>
                      <a:r>
                        <a:rPr lang="en-IN" sz="1600" dirty="0">
                          <a:latin typeface="Times New Roman" pitchFamily="18" charset="0"/>
                          <a:cs typeface="Times New Roman" pitchFamily="18" charset="0"/>
                        </a:rPr>
                        <a:t>, </a:t>
                      </a:r>
                      <a:r>
                        <a:rPr lang="en-IN" sz="1600" dirty="0" err="1">
                          <a:latin typeface="Times New Roman" pitchFamily="18" charset="0"/>
                          <a:cs typeface="Times New Roman" pitchFamily="18" charset="0"/>
                        </a:rPr>
                        <a:t>Sivakorn</a:t>
                      </a:r>
                      <a:r>
                        <a:rPr lang="en-IN" sz="1600" dirty="0">
                          <a:latin typeface="Times New Roman" pitchFamily="18" charset="0"/>
                          <a:cs typeface="Times New Roman" pitchFamily="18" charset="0"/>
                        </a:rPr>
                        <a:t> </a:t>
                      </a:r>
                      <a:r>
                        <a:rPr lang="en-IN" sz="1600" dirty="0" err="1">
                          <a:latin typeface="Times New Roman" pitchFamily="18" charset="0"/>
                          <a:cs typeface="Times New Roman" pitchFamily="18" charset="0"/>
                        </a:rPr>
                        <a:t>Kanharattanachai</a:t>
                      </a:r>
                      <a:endParaRPr lang="en-IN" sz="1600" dirty="0">
                        <a:latin typeface="Times New Roman" pitchFamily="18" charset="0"/>
                        <a:cs typeface="Times New Roman" pitchFamily="18" charset="0"/>
                      </a:endParaRPr>
                    </a:p>
                  </a:txBody>
                  <a:tcPr/>
                </a:tc>
                <a:tc>
                  <a:txBody>
                    <a:bodyPr/>
                    <a:lstStyle/>
                    <a:p>
                      <a:r>
                        <a:rPr lang="en-US" sz="1600" dirty="0">
                          <a:latin typeface="Times New Roman" pitchFamily="18" charset="0"/>
                          <a:cs typeface="Times New Roman" pitchFamily="18" charset="0"/>
                        </a:rPr>
                        <a:t>Municipal Solid Waste Segregation with CNN</a:t>
                      </a:r>
                    </a:p>
                    <a:p>
                      <a:r>
                        <a:rPr lang="en-US" sz="1600" dirty="0">
                          <a:latin typeface="Times New Roman" pitchFamily="18" charset="0"/>
                          <a:cs typeface="Times New Roman" pitchFamily="18" charset="0"/>
                        </a:rPr>
                        <a:t>(2019)</a:t>
                      </a:r>
                      <a:endParaRPr lang="en-IN" sz="1600" dirty="0">
                        <a:latin typeface="Times New Roman" pitchFamily="18" charset="0"/>
                        <a:cs typeface="Times New Roman" pitchFamily="18" charset="0"/>
                      </a:endParaRPr>
                    </a:p>
                  </a:txBody>
                  <a:tcPr/>
                </a:tc>
                <a:tc>
                  <a:txBody>
                    <a:bodyPr/>
                    <a:lstStyle/>
                    <a:p>
                      <a:pPr marL="0" indent="0" algn="just">
                        <a:buFont typeface="Arial" pitchFamily="34" charset="0"/>
                        <a:buNone/>
                      </a:pPr>
                      <a:r>
                        <a:rPr lang="en-IN" sz="1600" dirty="0">
                          <a:latin typeface="Times New Roman" pitchFamily="18" charset="0"/>
                          <a:cs typeface="Times New Roman" pitchFamily="18" charset="0"/>
                        </a:rPr>
                        <a:t>This paper explored performance of CNN-based waste-type classifiers (VGG-16, ResNet-50,</a:t>
                      </a:r>
                      <a:r>
                        <a:rPr lang="en-IN" sz="1600" baseline="0" dirty="0">
                          <a:latin typeface="Times New Roman" pitchFamily="18" charset="0"/>
                          <a:cs typeface="Times New Roman" pitchFamily="18" charset="0"/>
                        </a:rPr>
                        <a:t> </a:t>
                      </a:r>
                      <a:r>
                        <a:rPr lang="en-IN" sz="1600" dirty="0" err="1">
                          <a:latin typeface="Times New Roman" pitchFamily="18" charset="0"/>
                          <a:cs typeface="Times New Roman" pitchFamily="18" charset="0"/>
                        </a:rPr>
                        <a:t>MobileNet</a:t>
                      </a:r>
                      <a:r>
                        <a:rPr lang="en-IN" sz="1600" dirty="0">
                          <a:latin typeface="Times New Roman" pitchFamily="18" charset="0"/>
                          <a:cs typeface="Times New Roman" pitchFamily="18" charset="0"/>
                        </a:rPr>
                        <a:t> V2 and DenseNet-121) in classifying waste types of 9,200 municipal solid waste </a:t>
                      </a:r>
                      <a:r>
                        <a:rPr lang="en-IN" sz="1600" dirty="0" err="1">
                          <a:latin typeface="Times New Roman" pitchFamily="18" charset="0"/>
                          <a:cs typeface="Times New Roman" pitchFamily="18" charset="0"/>
                        </a:rPr>
                        <a:t>images.Derived</a:t>
                      </a:r>
                      <a:r>
                        <a:rPr lang="en-IN" sz="1600" dirty="0">
                          <a:latin typeface="Times New Roman" pitchFamily="18" charset="0"/>
                          <a:cs typeface="Times New Roman" pitchFamily="18" charset="0"/>
                        </a:rPr>
                        <a:t> classifiers outperformed others.ResNet-50 classifiers performed equally well in</a:t>
                      </a:r>
                      <a:r>
                        <a:rPr lang="en-IN" sz="1600" baseline="0" dirty="0">
                          <a:latin typeface="Times New Roman" pitchFamily="18" charset="0"/>
                          <a:cs typeface="Times New Roman" pitchFamily="18" charset="0"/>
                        </a:rPr>
                        <a:t> </a:t>
                      </a:r>
                      <a:r>
                        <a:rPr lang="en-IN" sz="1600" dirty="0">
                          <a:latin typeface="Times New Roman" pitchFamily="18" charset="0"/>
                          <a:cs typeface="Times New Roman" pitchFamily="18" charset="0"/>
                        </a:rPr>
                        <a:t>classifying waste items and waste types.</a:t>
                      </a:r>
                    </a:p>
                  </a:txBody>
                  <a:tcPr/>
                </a:tc>
                <a:tc>
                  <a:txBody>
                    <a:bodyPr/>
                    <a:lstStyle/>
                    <a:p>
                      <a:pPr marL="0" indent="0">
                        <a:buFont typeface="Arial" pitchFamily="34" charset="0"/>
                        <a:buNone/>
                      </a:pPr>
                      <a:r>
                        <a:rPr lang="en-US" sz="1600" dirty="0">
                          <a:latin typeface="Times New Roman" pitchFamily="18" charset="0"/>
                          <a:cs typeface="Times New Roman" pitchFamily="18" charset="0"/>
                        </a:rPr>
                        <a:t>The training dataset is very</a:t>
                      </a:r>
                      <a:r>
                        <a:rPr lang="en-US" sz="1600" baseline="0" dirty="0">
                          <a:latin typeface="Times New Roman" pitchFamily="18" charset="0"/>
                          <a:cs typeface="Times New Roman" pitchFamily="18" charset="0"/>
                        </a:rPr>
                        <a:t> small which suggest that model may not be reliable.</a:t>
                      </a:r>
                      <a:endParaRPr lang="en-IN" sz="1600"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36989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ext uri="{D42A27DB-BD31-4B8C-83A1-F6EECF244321}">
                <p14:modId xmlns:p14="http://schemas.microsoft.com/office/powerpoint/2010/main" val="3885674434"/>
              </p:ext>
            </p:extLst>
          </p:nvPr>
        </p:nvGraphicFramePr>
        <p:xfrm>
          <a:off x="90046" y="580294"/>
          <a:ext cx="11942678" cy="5917221"/>
        </p:xfrm>
        <a:graphic>
          <a:graphicData uri="http://schemas.openxmlformats.org/drawingml/2006/table">
            <a:tbl>
              <a:tblPr firstRow="1" bandRow="1">
                <a:tableStyleId>{5C22544A-7EE6-4342-B048-85BDC9FD1C3A}</a:tableStyleId>
              </a:tblPr>
              <a:tblGrid>
                <a:gridCol w="504496">
                  <a:extLst>
                    <a:ext uri="{9D8B030D-6E8A-4147-A177-3AD203B41FA5}">
                      <a16:colId xmlns:a16="http://schemas.microsoft.com/office/drawing/2014/main" val="20003"/>
                    </a:ext>
                  </a:extLst>
                </a:gridCol>
                <a:gridCol w="1761796">
                  <a:extLst>
                    <a:ext uri="{9D8B030D-6E8A-4147-A177-3AD203B41FA5}">
                      <a16:colId xmlns:a16="http://schemas.microsoft.com/office/drawing/2014/main" val="20004"/>
                    </a:ext>
                  </a:extLst>
                </a:gridCol>
                <a:gridCol w="2057400">
                  <a:extLst>
                    <a:ext uri="{9D8B030D-6E8A-4147-A177-3AD203B41FA5}">
                      <a16:colId xmlns:a16="http://schemas.microsoft.com/office/drawing/2014/main" val="20000"/>
                    </a:ext>
                  </a:extLst>
                </a:gridCol>
                <a:gridCol w="4843956">
                  <a:extLst>
                    <a:ext uri="{9D8B030D-6E8A-4147-A177-3AD203B41FA5}">
                      <a16:colId xmlns:a16="http://schemas.microsoft.com/office/drawing/2014/main" val="20001"/>
                    </a:ext>
                  </a:extLst>
                </a:gridCol>
                <a:gridCol w="2775030">
                  <a:extLst>
                    <a:ext uri="{9D8B030D-6E8A-4147-A177-3AD203B41FA5}">
                      <a16:colId xmlns:a16="http://schemas.microsoft.com/office/drawing/2014/main" val="20002"/>
                    </a:ext>
                  </a:extLst>
                </a:gridCol>
              </a:tblGrid>
              <a:tr h="606669">
                <a:tc>
                  <a:txBody>
                    <a:bodyPr/>
                    <a:lstStyle/>
                    <a:p>
                      <a:r>
                        <a:rPr lang="en-US" sz="2000" dirty="0" err="1">
                          <a:latin typeface="Times New Roman" pitchFamily="18" charset="0"/>
                          <a:cs typeface="Times New Roman" pitchFamily="18" charset="0"/>
                        </a:rPr>
                        <a:t>Sr.No</a:t>
                      </a:r>
                      <a:endParaRPr lang="en-IN" sz="2000" dirty="0">
                        <a:latin typeface="Times New Roman" pitchFamily="18" charset="0"/>
                        <a:cs typeface="Times New Roman" pitchFamily="18" charset="0"/>
                      </a:endParaRPr>
                    </a:p>
                  </a:txBody>
                  <a:tcPr>
                    <a:solidFill>
                      <a:srgbClr val="7030A0"/>
                    </a:solidFill>
                  </a:tcPr>
                </a:tc>
                <a:tc>
                  <a:txBody>
                    <a:bodyPr/>
                    <a:lstStyle/>
                    <a:p>
                      <a:pPr algn="ctr"/>
                      <a:r>
                        <a:rPr lang="en-US" sz="2000" dirty="0">
                          <a:latin typeface="Times New Roman" pitchFamily="18" charset="0"/>
                          <a:cs typeface="Times New Roman" pitchFamily="18" charset="0"/>
                        </a:rPr>
                        <a:t>Author</a:t>
                      </a:r>
                      <a:endParaRPr lang="en-IN" sz="2000" dirty="0">
                        <a:latin typeface="Times New Roman" pitchFamily="18" charset="0"/>
                        <a:cs typeface="Times New Roman" pitchFamily="18" charset="0"/>
                      </a:endParaRPr>
                    </a:p>
                  </a:txBody>
                  <a:tcPr>
                    <a:solidFill>
                      <a:srgbClr val="7030A0"/>
                    </a:solidFill>
                  </a:tcPr>
                </a:tc>
                <a:tc>
                  <a:txBody>
                    <a:bodyPr/>
                    <a:lstStyle/>
                    <a:p>
                      <a:pPr algn="ctr"/>
                      <a:r>
                        <a:rPr lang="en-US" sz="2000" dirty="0">
                          <a:latin typeface="Times New Roman" pitchFamily="18" charset="0"/>
                          <a:cs typeface="Times New Roman" pitchFamily="18" charset="0"/>
                        </a:rPr>
                        <a:t>Title</a:t>
                      </a:r>
                      <a:r>
                        <a:rPr lang="en-US" sz="2000" baseline="0" dirty="0">
                          <a:latin typeface="Times New Roman" pitchFamily="18" charset="0"/>
                          <a:cs typeface="Times New Roman" pitchFamily="18" charset="0"/>
                        </a:rPr>
                        <a:t> of Paper</a:t>
                      </a:r>
                    </a:p>
                    <a:p>
                      <a:pPr algn="ctr"/>
                      <a:r>
                        <a:rPr lang="en-US" sz="2000" baseline="0" dirty="0">
                          <a:latin typeface="Times New Roman" pitchFamily="18" charset="0"/>
                          <a:cs typeface="Times New Roman" pitchFamily="18" charset="0"/>
                        </a:rPr>
                        <a:t>And Year</a:t>
                      </a:r>
                      <a:endParaRPr lang="en-IN" sz="2000" dirty="0">
                        <a:latin typeface="Times New Roman" pitchFamily="18" charset="0"/>
                        <a:cs typeface="Times New Roman" pitchFamily="18" charset="0"/>
                      </a:endParaRPr>
                    </a:p>
                  </a:txBody>
                  <a:tcPr>
                    <a:solidFill>
                      <a:srgbClr val="7030A0"/>
                    </a:solidFill>
                  </a:tcPr>
                </a:tc>
                <a:tc>
                  <a:txBody>
                    <a:bodyPr/>
                    <a:lstStyle/>
                    <a:p>
                      <a:pPr algn="ctr"/>
                      <a:r>
                        <a:rPr lang="en-US" sz="2000" dirty="0">
                          <a:latin typeface="Times New Roman" pitchFamily="18" charset="0"/>
                          <a:cs typeface="Times New Roman" pitchFamily="18" charset="0"/>
                        </a:rPr>
                        <a:t>Methodologies</a:t>
                      </a:r>
                      <a:endParaRPr lang="en-IN" sz="2000" dirty="0">
                        <a:latin typeface="Times New Roman" pitchFamily="18" charset="0"/>
                        <a:cs typeface="Times New Roman" pitchFamily="18" charset="0"/>
                      </a:endParaRPr>
                    </a:p>
                  </a:txBody>
                  <a:tcPr>
                    <a:solidFill>
                      <a:srgbClr val="7030A0"/>
                    </a:solidFill>
                  </a:tcPr>
                </a:tc>
                <a:tc>
                  <a:txBody>
                    <a:bodyPr/>
                    <a:lstStyle/>
                    <a:p>
                      <a:r>
                        <a:rPr lang="en-US" sz="2000" dirty="0">
                          <a:latin typeface="Times New Roman" pitchFamily="18" charset="0"/>
                          <a:cs typeface="Times New Roman" pitchFamily="18" charset="0"/>
                        </a:rPr>
                        <a:t>Disadvantages</a:t>
                      </a:r>
                      <a:endParaRPr lang="en-IN" sz="2000" dirty="0">
                        <a:latin typeface="Times New Roman" pitchFamily="18" charset="0"/>
                        <a:cs typeface="Times New Roman" pitchFamily="18" charset="0"/>
                      </a:endParaRPr>
                    </a:p>
                  </a:txBody>
                  <a:tcPr>
                    <a:solidFill>
                      <a:srgbClr val="7030A0"/>
                    </a:solidFill>
                  </a:tcPr>
                </a:tc>
                <a:extLst>
                  <a:ext uri="{0D108BD9-81ED-4DB2-BD59-A6C34878D82A}">
                    <a16:rowId xmlns:a16="http://schemas.microsoft.com/office/drawing/2014/main" val="10000"/>
                  </a:ext>
                </a:extLst>
              </a:tr>
              <a:tr h="1514620">
                <a:tc>
                  <a:txBody>
                    <a:bodyPr/>
                    <a:lstStyle/>
                    <a:p>
                      <a:pPr marL="0" indent="0">
                        <a:buFont typeface="Arial" pitchFamily="34" charset="0"/>
                        <a:buNone/>
                      </a:pPr>
                      <a:r>
                        <a:rPr lang="en-US" dirty="0">
                          <a:latin typeface="Times New Roman" panose="02020603050405020304" pitchFamily="18" charset="0"/>
                          <a:cs typeface="Times New Roman" panose="02020603050405020304" pitchFamily="18" charset="0"/>
                        </a:rPr>
                        <a:t>7.</a:t>
                      </a:r>
                      <a:endParaRPr lang="en-IN" dirty="0">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pPr marL="0" indent="0">
                        <a:buFont typeface="Arial" pitchFamily="34" charset="0"/>
                        <a:buNone/>
                      </a:pPr>
                      <a:r>
                        <a:rPr lang="en-IN" sz="1600" dirty="0" err="1">
                          <a:solidFill>
                            <a:schemeClr val="tx1"/>
                          </a:solidFill>
                          <a:latin typeface="Times New Roman" panose="02020603050405020304" pitchFamily="18" charset="0"/>
                          <a:cs typeface="Times New Roman" panose="02020603050405020304" pitchFamily="18" charset="0"/>
                        </a:rPr>
                        <a:t>Zhuang</a:t>
                      </a:r>
                      <a:r>
                        <a:rPr lang="en-IN" sz="1600" dirty="0">
                          <a:solidFill>
                            <a:schemeClr val="tx1"/>
                          </a:solidFill>
                          <a:latin typeface="Times New Roman" panose="02020603050405020304" pitchFamily="18" charset="0"/>
                          <a:cs typeface="Times New Roman" panose="02020603050405020304" pitchFamily="18" charset="0"/>
                        </a:rPr>
                        <a:t> Kang , </a:t>
                      </a:r>
                    </a:p>
                    <a:p>
                      <a:pPr marL="0" indent="0">
                        <a:buFont typeface="Arial" pitchFamily="34" charset="0"/>
                        <a:buNone/>
                      </a:pPr>
                      <a:r>
                        <a:rPr lang="en-IN" sz="1600" dirty="0" err="1">
                          <a:solidFill>
                            <a:schemeClr val="tx1"/>
                          </a:solidFill>
                          <a:latin typeface="Times New Roman" panose="02020603050405020304" pitchFamily="18" charset="0"/>
                          <a:cs typeface="Times New Roman" panose="02020603050405020304" pitchFamily="18" charset="0"/>
                        </a:rPr>
                        <a:t>Jie</a:t>
                      </a:r>
                      <a:r>
                        <a:rPr lang="en-IN" sz="1600" dirty="0">
                          <a:solidFill>
                            <a:schemeClr val="tx1"/>
                          </a:solidFill>
                          <a:latin typeface="Times New Roman" panose="02020603050405020304" pitchFamily="18" charset="0"/>
                          <a:cs typeface="Times New Roman" panose="02020603050405020304" pitchFamily="18" charset="0"/>
                        </a:rPr>
                        <a:t> Yang , </a:t>
                      </a:r>
                      <a:r>
                        <a:rPr lang="en-IN" sz="1600" dirty="0" err="1">
                          <a:solidFill>
                            <a:schemeClr val="tx1"/>
                          </a:solidFill>
                          <a:latin typeface="Times New Roman" panose="02020603050405020304" pitchFamily="18" charset="0"/>
                          <a:cs typeface="Times New Roman" panose="02020603050405020304" pitchFamily="18" charset="0"/>
                        </a:rPr>
                        <a:t>Guilan</a:t>
                      </a:r>
                      <a:r>
                        <a:rPr lang="en-IN" sz="1600" dirty="0">
                          <a:solidFill>
                            <a:schemeClr val="tx1"/>
                          </a:solidFill>
                          <a:latin typeface="Times New Roman" panose="02020603050405020304" pitchFamily="18" charset="0"/>
                          <a:cs typeface="Times New Roman" panose="02020603050405020304" pitchFamily="18" charset="0"/>
                        </a:rPr>
                        <a:t> Li  and </a:t>
                      </a:r>
                    </a:p>
                    <a:p>
                      <a:pPr marL="0" indent="0">
                        <a:buFont typeface="Arial" pitchFamily="34" charset="0"/>
                        <a:buNone/>
                      </a:pPr>
                      <a:r>
                        <a:rPr lang="en-IN" sz="1600" dirty="0" err="1">
                          <a:solidFill>
                            <a:schemeClr val="tx1"/>
                          </a:solidFill>
                          <a:latin typeface="Times New Roman" panose="02020603050405020304" pitchFamily="18" charset="0"/>
                          <a:cs typeface="Times New Roman" panose="02020603050405020304" pitchFamily="18" charset="0"/>
                        </a:rPr>
                        <a:t>Zeyi</a:t>
                      </a:r>
                      <a:r>
                        <a:rPr lang="en-IN" sz="1600" dirty="0">
                          <a:solidFill>
                            <a:schemeClr val="tx1"/>
                          </a:solidFill>
                          <a:latin typeface="Times New Roman" panose="02020603050405020304" pitchFamily="18" charset="0"/>
                          <a:cs typeface="Times New Roman" panose="02020603050405020304" pitchFamily="18" charset="0"/>
                        </a:rPr>
                        <a:t> Zhang</a:t>
                      </a:r>
                    </a:p>
                  </a:txBody>
                  <a:tcPr/>
                </a:tc>
                <a:tc>
                  <a:txBody>
                    <a:bodyPr/>
                    <a:lstStyle/>
                    <a:p>
                      <a:r>
                        <a:rPr lang="en-US" sz="1600" dirty="0">
                          <a:latin typeface="Times New Roman" panose="02020603050405020304" pitchFamily="18" charset="0"/>
                          <a:cs typeface="Times New Roman" panose="02020603050405020304" pitchFamily="18" charset="0"/>
                        </a:rPr>
                        <a:t>An Automatic Garbage Classification System Based on Deep Learning</a:t>
                      </a:r>
                    </a:p>
                    <a:p>
                      <a:r>
                        <a:rPr lang="en-US" sz="1600" dirty="0">
                          <a:latin typeface="Times New Roman" panose="02020603050405020304" pitchFamily="18" charset="0"/>
                          <a:cs typeface="Times New Roman" panose="02020603050405020304" pitchFamily="18" charset="0"/>
                        </a:rPr>
                        <a:t>(2020)</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latin typeface="Times New Roman" panose="02020603050405020304" pitchFamily="18" charset="0"/>
                          <a:cs typeface="Times New Roman" panose="02020603050405020304" pitchFamily="18" charset="0"/>
                        </a:rPr>
                        <a:t>This paper proposes an improved algorithm based on ResNet-34 and three tailor-made modifications, including the multi feature</a:t>
                      </a:r>
                      <a:r>
                        <a:rPr lang="en-US" sz="1600" baseline="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fusion, the feature reuse of residual unit, and optimization of activation function. An automatic garbage classification system is integrated with the proposed algorithm and necessary hardware, and the system is effective with the</a:t>
                      </a:r>
                      <a:r>
                        <a:rPr lang="en-US" sz="1600" baseline="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classification accuracy as high as 0.99 and stable with the classification cycle as quick as 0.95 seconds on average.</a:t>
                      </a:r>
                      <a:endParaRPr lang="en-IN" sz="1600" dirty="0">
                        <a:latin typeface="Times New Roman" panose="02020603050405020304" pitchFamily="18" charset="0"/>
                        <a:cs typeface="Times New Roman" panose="02020603050405020304" pitchFamily="18" charset="0"/>
                      </a:endParaRPr>
                    </a:p>
                  </a:txBody>
                  <a:tcPr/>
                </a:tc>
                <a:tc>
                  <a:txBody>
                    <a:bodyPr/>
                    <a:lstStyle/>
                    <a:p>
                      <a:pPr marL="0" indent="0" algn="just">
                        <a:buFont typeface="Arial" pitchFamily="34" charset="0"/>
                        <a:buNone/>
                      </a:pPr>
                      <a:r>
                        <a:rPr lang="en-US" sz="1600" dirty="0">
                          <a:latin typeface="Times New Roman" panose="02020603050405020304" pitchFamily="18" charset="0"/>
                          <a:cs typeface="Times New Roman" panose="02020603050405020304" pitchFamily="18" charset="0"/>
                        </a:rPr>
                        <a:t>The classification of small target is</a:t>
                      </a:r>
                      <a:r>
                        <a:rPr lang="en-US" sz="1600" baseline="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not well and can be improved in future and the classification criteria can be further extended, such as kitchen waste.</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2930181">
                <a:tc>
                  <a:txBody>
                    <a:bodyPr/>
                    <a:lstStyle/>
                    <a:p>
                      <a:pPr marL="0" indent="0">
                        <a:buFont typeface="Arial" pitchFamily="34" charset="0"/>
                        <a:buNone/>
                      </a:pPr>
                      <a:r>
                        <a:rPr lang="en-US" dirty="0">
                          <a:latin typeface="Times New Roman" panose="02020603050405020304" pitchFamily="18" charset="0"/>
                          <a:cs typeface="Times New Roman" panose="02020603050405020304" pitchFamily="18" charset="0"/>
                        </a:rPr>
                        <a:t>8.</a:t>
                      </a:r>
                      <a:endParaRPr lang="en-IN" dirty="0">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pPr marL="0" indent="0">
                        <a:buFont typeface="Arial" pitchFamily="34" charset="0"/>
                        <a:buNone/>
                      </a:pPr>
                      <a:r>
                        <a:rPr lang="en-IN" sz="1600" dirty="0">
                          <a:latin typeface="Times New Roman" panose="02020603050405020304" pitchFamily="18" charset="0"/>
                          <a:cs typeface="Times New Roman" panose="02020603050405020304" pitchFamily="18" charset="0"/>
                        </a:rPr>
                        <a:t>Sachin </a:t>
                      </a:r>
                      <a:r>
                        <a:rPr lang="en-IN" sz="1600" dirty="0" err="1">
                          <a:latin typeface="Times New Roman" panose="02020603050405020304" pitchFamily="18" charset="0"/>
                          <a:cs typeface="Times New Roman" panose="02020603050405020304" pitchFamily="18" charset="0"/>
                        </a:rPr>
                        <a:t>Hulyalkar</a:t>
                      </a:r>
                      <a:r>
                        <a:rPr lang="en-IN" sz="1600" dirty="0">
                          <a:latin typeface="Times New Roman" panose="02020603050405020304" pitchFamily="18" charset="0"/>
                          <a:cs typeface="Times New Roman" panose="02020603050405020304" pitchFamily="18" charset="0"/>
                        </a:rPr>
                        <a:t>, Rajas </a:t>
                      </a:r>
                      <a:r>
                        <a:rPr lang="en-IN" sz="1600" dirty="0" err="1">
                          <a:latin typeface="Times New Roman" panose="02020603050405020304" pitchFamily="18" charset="0"/>
                          <a:cs typeface="Times New Roman" panose="02020603050405020304" pitchFamily="18" charset="0"/>
                        </a:rPr>
                        <a:t>Deshpande</a:t>
                      </a:r>
                      <a:r>
                        <a:rPr lang="en-IN" sz="1600" dirty="0">
                          <a:latin typeface="Times New Roman" panose="02020603050405020304" pitchFamily="18" charset="0"/>
                          <a:cs typeface="Times New Roman" panose="02020603050405020304" pitchFamily="18" charset="0"/>
                        </a:rPr>
                        <a:t>, Karan </a:t>
                      </a:r>
                      <a:r>
                        <a:rPr lang="en-IN" sz="1600" dirty="0" err="1">
                          <a:latin typeface="Times New Roman" panose="02020603050405020304" pitchFamily="18" charset="0"/>
                          <a:cs typeface="Times New Roman" panose="02020603050405020304" pitchFamily="18" charset="0"/>
                        </a:rPr>
                        <a:t>Makode</a:t>
                      </a:r>
                      <a:r>
                        <a:rPr lang="en-IN" sz="1600" dirty="0">
                          <a:latin typeface="Times New Roman" panose="02020603050405020304" pitchFamily="18" charset="0"/>
                          <a:cs typeface="Times New Roman" panose="02020603050405020304" pitchFamily="18" charset="0"/>
                        </a:rPr>
                        <a:t>, </a:t>
                      </a:r>
                    </a:p>
                    <a:p>
                      <a:pPr marL="0" indent="0">
                        <a:buFont typeface="Arial" pitchFamily="34" charset="0"/>
                        <a:buNone/>
                      </a:pPr>
                      <a:r>
                        <a:rPr lang="en-US" sz="1600" dirty="0">
                          <a:latin typeface="Times New Roman" panose="02020603050405020304" pitchFamily="18" charset="0"/>
                          <a:cs typeface="Times New Roman" panose="02020603050405020304" pitchFamily="18" charset="0"/>
                        </a:rPr>
                        <a:t>and</a:t>
                      </a:r>
                      <a:endParaRPr lang="en-IN" sz="1600" dirty="0">
                        <a:latin typeface="Times New Roman" panose="02020603050405020304" pitchFamily="18" charset="0"/>
                        <a:cs typeface="Times New Roman" panose="02020603050405020304" pitchFamily="18" charset="0"/>
                      </a:endParaRPr>
                    </a:p>
                    <a:p>
                      <a:pPr marL="0" indent="0">
                        <a:buFont typeface="Arial" pitchFamily="34" charset="0"/>
                        <a:buNone/>
                      </a:pPr>
                      <a:r>
                        <a:rPr lang="en-IN" sz="1600" dirty="0" err="1">
                          <a:latin typeface="Times New Roman" panose="02020603050405020304" pitchFamily="18" charset="0"/>
                          <a:cs typeface="Times New Roman" panose="02020603050405020304" pitchFamily="18" charset="0"/>
                        </a:rPr>
                        <a:t>Siddhant</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Kajale</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Implementation of </a:t>
                      </a:r>
                      <a:r>
                        <a:rPr lang="en-US" sz="1600" dirty="0" err="1">
                          <a:latin typeface="Times New Roman" panose="02020603050405020304" pitchFamily="18" charset="0"/>
                          <a:cs typeface="Times New Roman" panose="02020603050405020304" pitchFamily="18" charset="0"/>
                        </a:rPr>
                        <a:t>Smartbin</a:t>
                      </a:r>
                      <a:r>
                        <a:rPr lang="en-US" sz="1600" dirty="0">
                          <a:latin typeface="Times New Roman" panose="02020603050405020304" pitchFamily="18" charset="0"/>
                          <a:cs typeface="Times New Roman" panose="02020603050405020304" pitchFamily="18" charset="0"/>
                        </a:rPr>
                        <a:t> Using Convolutional Neural Networks</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(2018)</a:t>
                      </a:r>
                    </a:p>
                  </a:txBody>
                  <a:tcPr/>
                </a:tc>
                <a:tc>
                  <a:txBody>
                    <a:bodyPr/>
                    <a:lstStyle/>
                    <a:p>
                      <a:pPr marL="0" indent="0" algn="just">
                        <a:buFont typeface="Arial" pitchFamily="34" charset="0"/>
                        <a:buNone/>
                      </a:pPr>
                      <a:r>
                        <a:rPr lang="en-US" sz="1600" dirty="0">
                          <a:latin typeface="Times New Roman" panose="02020603050405020304" pitchFamily="18" charset="0"/>
                          <a:cs typeface="Times New Roman" panose="02020603050405020304" pitchFamily="18" charset="0"/>
                        </a:rPr>
                        <a:t>This paper is divided primarily into 3 modules: -</a:t>
                      </a:r>
                    </a:p>
                    <a:p>
                      <a:pPr marL="285750" indent="-285750" algn="just">
                        <a:buFont typeface="Arial" pitchFamily="34" charset="0"/>
                        <a:buChar char="•"/>
                      </a:pPr>
                      <a:r>
                        <a:rPr lang="en-US" sz="1600" dirty="0">
                          <a:latin typeface="Times New Roman" panose="02020603050405020304" pitchFamily="18" charset="0"/>
                          <a:cs typeface="Times New Roman" panose="02020603050405020304" pitchFamily="18" charset="0"/>
                        </a:rPr>
                        <a:t>The classifier module.</a:t>
                      </a:r>
                    </a:p>
                    <a:p>
                      <a:pPr marL="285750" indent="-285750" algn="just">
                        <a:buFont typeface="Arial" pitchFamily="34" charset="0"/>
                        <a:buChar char="•"/>
                      </a:pPr>
                      <a:r>
                        <a:rPr lang="en-US" sz="1600" dirty="0">
                          <a:latin typeface="Times New Roman" panose="02020603050405020304" pitchFamily="18" charset="0"/>
                          <a:cs typeface="Times New Roman" panose="02020603050405020304" pitchFamily="18" charset="0"/>
                        </a:rPr>
                        <a:t>The Raspberry Pi module.</a:t>
                      </a:r>
                    </a:p>
                    <a:p>
                      <a:pPr marL="285750" indent="-285750" algn="just">
                        <a:buFont typeface="Arial" pitchFamily="34" charset="0"/>
                        <a:buChar char="•"/>
                      </a:pPr>
                      <a:r>
                        <a:rPr lang="en-US" sz="1600" dirty="0">
                          <a:latin typeface="Times New Roman" panose="02020603050405020304" pitchFamily="18" charset="0"/>
                          <a:cs typeface="Times New Roman" panose="02020603050405020304" pitchFamily="18" charset="0"/>
                        </a:rPr>
                        <a:t>The website module</a:t>
                      </a:r>
                    </a:p>
                    <a:p>
                      <a:pPr marL="0" indent="0" algn="just">
                        <a:buFont typeface="Arial" pitchFamily="34" charset="0"/>
                        <a:buNone/>
                      </a:pPr>
                      <a:r>
                        <a:rPr lang="en-US" sz="1600" dirty="0">
                          <a:latin typeface="Times New Roman" panose="02020603050405020304" pitchFamily="18" charset="0"/>
                          <a:cs typeface="Times New Roman" panose="02020603050405020304" pitchFamily="18" charset="0"/>
                        </a:rPr>
                        <a:t>The classifier module is a CNN based prediction module which is fed with an images captured by the raspberry pi module</a:t>
                      </a:r>
                      <a:r>
                        <a:rPr lang="en-US" sz="1600" baseline="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for prediction of 4 classes of waste. The website module provides the graphical monthly statistical report about the percentage of waste segregated by each bin.</a:t>
                      </a:r>
                    </a:p>
                    <a:p>
                      <a:pPr marL="0" indent="0">
                        <a:buFont typeface="Arial" pitchFamily="34" charset="0"/>
                        <a:buNone/>
                      </a:pPr>
                      <a:endParaRPr lang="en-IN" sz="1600" dirty="0">
                        <a:latin typeface="Times New Roman" panose="02020603050405020304" pitchFamily="18" charset="0"/>
                        <a:cs typeface="Times New Roman" panose="02020603050405020304" pitchFamily="18" charset="0"/>
                      </a:endParaRPr>
                    </a:p>
                  </a:txBody>
                  <a:tcPr/>
                </a:tc>
                <a:tc>
                  <a:txBody>
                    <a:bodyPr/>
                    <a:lstStyle/>
                    <a:p>
                      <a:pPr marL="0" indent="0" algn="just">
                        <a:buFont typeface="Arial" pitchFamily="34" charset="0"/>
                        <a:buNone/>
                      </a:pPr>
                      <a:r>
                        <a:rPr lang="en-US" sz="1600" dirty="0">
                          <a:latin typeface="Times New Roman" panose="02020603050405020304" pitchFamily="18" charset="0"/>
                          <a:cs typeface="Times New Roman" panose="02020603050405020304" pitchFamily="18" charset="0"/>
                        </a:rPr>
                        <a:t>Image segmentation can be used to separate multiple waste materials in the same image.</a:t>
                      </a:r>
                    </a:p>
                    <a:p>
                      <a:pPr marL="0" indent="0" algn="just">
                        <a:buFont typeface="Arial" pitchFamily="34" charset="0"/>
                        <a:buNone/>
                      </a:pPr>
                      <a:r>
                        <a:rPr lang="en-US" sz="1600" dirty="0">
                          <a:latin typeface="Times New Roman" panose="02020603050405020304" pitchFamily="18" charset="0"/>
                          <a:cs typeface="Times New Roman" panose="02020603050405020304" pitchFamily="18" charset="0"/>
                        </a:rPr>
                        <a:t>Occlusion Detection can be done in order to find the hidden objects</a:t>
                      </a:r>
                      <a:r>
                        <a:rPr lang="en-US" sz="1600" baseline="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Sensors can be used in the trash cans in order to keep a check on the waste levels.</a:t>
                      </a:r>
                    </a:p>
                    <a:p>
                      <a:pPr marL="0" indent="0">
                        <a:buFont typeface="Arial" pitchFamily="34" charset="0"/>
                        <a:buNone/>
                      </a:pP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00605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ext uri="{D42A27DB-BD31-4B8C-83A1-F6EECF244321}">
                <p14:modId xmlns:p14="http://schemas.microsoft.com/office/powerpoint/2010/main" val="2916739262"/>
              </p:ext>
            </p:extLst>
          </p:nvPr>
        </p:nvGraphicFramePr>
        <p:xfrm>
          <a:off x="90046" y="580294"/>
          <a:ext cx="11942678" cy="5516880"/>
        </p:xfrm>
        <a:graphic>
          <a:graphicData uri="http://schemas.openxmlformats.org/drawingml/2006/table">
            <a:tbl>
              <a:tblPr firstRow="1" bandRow="1">
                <a:tableStyleId>{5C22544A-7EE6-4342-B048-85BDC9FD1C3A}</a:tableStyleId>
              </a:tblPr>
              <a:tblGrid>
                <a:gridCol w="504496">
                  <a:extLst>
                    <a:ext uri="{9D8B030D-6E8A-4147-A177-3AD203B41FA5}">
                      <a16:colId xmlns:a16="http://schemas.microsoft.com/office/drawing/2014/main" val="20003"/>
                    </a:ext>
                  </a:extLst>
                </a:gridCol>
                <a:gridCol w="1761796">
                  <a:extLst>
                    <a:ext uri="{9D8B030D-6E8A-4147-A177-3AD203B41FA5}">
                      <a16:colId xmlns:a16="http://schemas.microsoft.com/office/drawing/2014/main" val="20004"/>
                    </a:ext>
                  </a:extLst>
                </a:gridCol>
                <a:gridCol w="2057400">
                  <a:extLst>
                    <a:ext uri="{9D8B030D-6E8A-4147-A177-3AD203B41FA5}">
                      <a16:colId xmlns:a16="http://schemas.microsoft.com/office/drawing/2014/main" val="20000"/>
                    </a:ext>
                  </a:extLst>
                </a:gridCol>
                <a:gridCol w="4843956">
                  <a:extLst>
                    <a:ext uri="{9D8B030D-6E8A-4147-A177-3AD203B41FA5}">
                      <a16:colId xmlns:a16="http://schemas.microsoft.com/office/drawing/2014/main" val="20001"/>
                    </a:ext>
                  </a:extLst>
                </a:gridCol>
                <a:gridCol w="2775030">
                  <a:extLst>
                    <a:ext uri="{9D8B030D-6E8A-4147-A177-3AD203B41FA5}">
                      <a16:colId xmlns:a16="http://schemas.microsoft.com/office/drawing/2014/main" val="20002"/>
                    </a:ext>
                  </a:extLst>
                </a:gridCol>
              </a:tblGrid>
              <a:tr h="606669">
                <a:tc>
                  <a:txBody>
                    <a:bodyPr/>
                    <a:lstStyle/>
                    <a:p>
                      <a:r>
                        <a:rPr lang="en-US" sz="2000" dirty="0" err="1">
                          <a:latin typeface="Times New Roman" pitchFamily="18" charset="0"/>
                          <a:cs typeface="Times New Roman" pitchFamily="18" charset="0"/>
                        </a:rPr>
                        <a:t>Sr.No</a:t>
                      </a:r>
                      <a:endParaRPr lang="en-IN" sz="2000" dirty="0">
                        <a:latin typeface="Times New Roman" pitchFamily="18" charset="0"/>
                        <a:cs typeface="Times New Roman" pitchFamily="18" charset="0"/>
                      </a:endParaRPr>
                    </a:p>
                  </a:txBody>
                  <a:tcPr>
                    <a:solidFill>
                      <a:srgbClr val="7030A0"/>
                    </a:solidFill>
                  </a:tcPr>
                </a:tc>
                <a:tc>
                  <a:txBody>
                    <a:bodyPr/>
                    <a:lstStyle/>
                    <a:p>
                      <a:pPr algn="ctr"/>
                      <a:r>
                        <a:rPr lang="en-US" sz="2000" dirty="0">
                          <a:latin typeface="Times New Roman" pitchFamily="18" charset="0"/>
                          <a:cs typeface="Times New Roman" pitchFamily="18" charset="0"/>
                        </a:rPr>
                        <a:t>Author</a:t>
                      </a:r>
                      <a:endParaRPr lang="en-IN" sz="2000" dirty="0">
                        <a:latin typeface="Times New Roman" pitchFamily="18" charset="0"/>
                        <a:cs typeface="Times New Roman" pitchFamily="18" charset="0"/>
                      </a:endParaRPr>
                    </a:p>
                  </a:txBody>
                  <a:tcPr>
                    <a:solidFill>
                      <a:srgbClr val="7030A0"/>
                    </a:solidFill>
                  </a:tcPr>
                </a:tc>
                <a:tc>
                  <a:txBody>
                    <a:bodyPr/>
                    <a:lstStyle/>
                    <a:p>
                      <a:pPr algn="ctr"/>
                      <a:r>
                        <a:rPr lang="en-US" sz="2000" dirty="0">
                          <a:latin typeface="Times New Roman" pitchFamily="18" charset="0"/>
                          <a:cs typeface="Times New Roman" pitchFamily="18" charset="0"/>
                        </a:rPr>
                        <a:t>Title</a:t>
                      </a:r>
                      <a:r>
                        <a:rPr lang="en-US" sz="2000" baseline="0" dirty="0">
                          <a:latin typeface="Times New Roman" pitchFamily="18" charset="0"/>
                          <a:cs typeface="Times New Roman" pitchFamily="18" charset="0"/>
                        </a:rPr>
                        <a:t> of Paper</a:t>
                      </a:r>
                    </a:p>
                    <a:p>
                      <a:pPr algn="ctr"/>
                      <a:r>
                        <a:rPr lang="en-US" sz="2000" baseline="0" dirty="0">
                          <a:latin typeface="Times New Roman" pitchFamily="18" charset="0"/>
                          <a:cs typeface="Times New Roman" pitchFamily="18" charset="0"/>
                        </a:rPr>
                        <a:t>And Year</a:t>
                      </a:r>
                      <a:endParaRPr lang="en-IN" sz="2000" dirty="0">
                        <a:latin typeface="Times New Roman" pitchFamily="18" charset="0"/>
                        <a:cs typeface="Times New Roman" pitchFamily="18" charset="0"/>
                      </a:endParaRPr>
                    </a:p>
                  </a:txBody>
                  <a:tcPr>
                    <a:solidFill>
                      <a:srgbClr val="7030A0"/>
                    </a:solidFill>
                  </a:tcPr>
                </a:tc>
                <a:tc>
                  <a:txBody>
                    <a:bodyPr/>
                    <a:lstStyle/>
                    <a:p>
                      <a:pPr algn="ctr"/>
                      <a:r>
                        <a:rPr lang="en-US" sz="2000" dirty="0">
                          <a:latin typeface="Times New Roman" pitchFamily="18" charset="0"/>
                          <a:cs typeface="Times New Roman" pitchFamily="18" charset="0"/>
                        </a:rPr>
                        <a:t>Methodologies</a:t>
                      </a:r>
                      <a:endParaRPr lang="en-IN" sz="2000" dirty="0">
                        <a:latin typeface="Times New Roman" pitchFamily="18" charset="0"/>
                        <a:cs typeface="Times New Roman" pitchFamily="18" charset="0"/>
                      </a:endParaRPr>
                    </a:p>
                  </a:txBody>
                  <a:tcPr>
                    <a:solidFill>
                      <a:srgbClr val="7030A0"/>
                    </a:solidFill>
                  </a:tcPr>
                </a:tc>
                <a:tc>
                  <a:txBody>
                    <a:bodyPr/>
                    <a:lstStyle/>
                    <a:p>
                      <a:r>
                        <a:rPr lang="en-US" sz="2000" dirty="0">
                          <a:latin typeface="Times New Roman" pitchFamily="18" charset="0"/>
                          <a:cs typeface="Times New Roman" pitchFamily="18" charset="0"/>
                        </a:rPr>
                        <a:t>Disadvantages</a:t>
                      </a:r>
                      <a:endParaRPr lang="en-IN" sz="2000" dirty="0">
                        <a:latin typeface="Times New Roman" pitchFamily="18" charset="0"/>
                        <a:cs typeface="Times New Roman" pitchFamily="18" charset="0"/>
                      </a:endParaRPr>
                    </a:p>
                  </a:txBody>
                  <a:tcPr>
                    <a:solidFill>
                      <a:srgbClr val="7030A0"/>
                    </a:solidFill>
                  </a:tcPr>
                </a:tc>
                <a:extLst>
                  <a:ext uri="{0D108BD9-81ED-4DB2-BD59-A6C34878D82A}">
                    <a16:rowId xmlns:a16="http://schemas.microsoft.com/office/drawing/2014/main" val="10000"/>
                  </a:ext>
                </a:extLst>
              </a:tr>
              <a:tr h="1752013">
                <a:tc>
                  <a:txBody>
                    <a:bodyPr/>
                    <a:lstStyle/>
                    <a:p>
                      <a:pPr marL="0" indent="0">
                        <a:buFont typeface="Arial" pitchFamily="34" charset="0"/>
                        <a:buNone/>
                      </a:pPr>
                      <a:r>
                        <a:rPr lang="en-US" dirty="0">
                          <a:latin typeface="Times New Roman" panose="02020603050405020304" pitchFamily="18" charset="0"/>
                          <a:cs typeface="Times New Roman" panose="02020603050405020304" pitchFamily="18" charset="0"/>
                        </a:rPr>
                        <a:t>9.</a:t>
                      </a:r>
                      <a:endParaRPr lang="en-IN" dirty="0">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pPr marL="0" indent="0">
                        <a:buFont typeface="Arial" pitchFamily="34" charset="0"/>
                        <a:buNone/>
                      </a:pPr>
                      <a:r>
                        <a:rPr lang="en-IN" sz="1600" dirty="0">
                          <a:latin typeface="Times New Roman" pitchFamily="18" charset="0"/>
                          <a:cs typeface="Times New Roman" pitchFamily="18" charset="0"/>
                        </a:rPr>
                        <a:t>Krishna C. </a:t>
                      </a:r>
                      <a:r>
                        <a:rPr lang="en-IN" sz="1600" dirty="0" err="1">
                          <a:latin typeface="Times New Roman" pitchFamily="18" charset="0"/>
                          <a:cs typeface="Times New Roman" pitchFamily="18" charset="0"/>
                        </a:rPr>
                        <a:t>Rao</a:t>
                      </a:r>
                      <a:r>
                        <a:rPr lang="en-IN" sz="1600" dirty="0">
                          <a:latin typeface="Times New Roman" pitchFamily="18" charset="0"/>
                          <a:cs typeface="Times New Roman" pitchFamily="18" charset="0"/>
                        </a:rPr>
                        <a:t>, </a:t>
                      </a:r>
                      <a:r>
                        <a:rPr lang="en-IN" sz="1600" dirty="0" err="1">
                          <a:latin typeface="Times New Roman" pitchFamily="18" charset="0"/>
                          <a:cs typeface="Times New Roman" pitchFamily="18" charset="0"/>
                        </a:rPr>
                        <a:t>Binu</a:t>
                      </a:r>
                      <a:r>
                        <a:rPr lang="en-IN" sz="1600" dirty="0">
                          <a:latin typeface="Times New Roman" pitchFamily="18" charset="0"/>
                          <a:cs typeface="Times New Roman" pitchFamily="18" charset="0"/>
                        </a:rPr>
                        <a:t> </a:t>
                      </a:r>
                      <a:r>
                        <a:rPr lang="en-IN" sz="1600" dirty="0" err="1">
                          <a:latin typeface="Times New Roman" pitchFamily="18" charset="0"/>
                          <a:cs typeface="Times New Roman" pitchFamily="18" charset="0"/>
                        </a:rPr>
                        <a:t>Parthan</a:t>
                      </a:r>
                      <a:r>
                        <a:rPr lang="en-IN" sz="1600" dirty="0">
                          <a:latin typeface="Times New Roman" pitchFamily="18" charset="0"/>
                          <a:cs typeface="Times New Roman" pitchFamily="18" charset="0"/>
                        </a:rPr>
                        <a:t> and </a:t>
                      </a:r>
                      <a:r>
                        <a:rPr lang="en-IN" sz="1600" dirty="0" err="1">
                          <a:latin typeface="Times New Roman" pitchFamily="18" charset="0"/>
                          <a:cs typeface="Times New Roman" pitchFamily="18" charset="0"/>
                        </a:rPr>
                        <a:t>Kamalesh</a:t>
                      </a:r>
                      <a:r>
                        <a:rPr lang="en-IN" sz="1600" dirty="0">
                          <a:latin typeface="Times New Roman" pitchFamily="18" charset="0"/>
                          <a:cs typeface="Times New Roman" pitchFamily="18" charset="0"/>
                        </a:rPr>
                        <a:t> </a:t>
                      </a:r>
                      <a:r>
                        <a:rPr lang="en-IN" sz="1600" dirty="0" err="1">
                          <a:latin typeface="Times New Roman" pitchFamily="18" charset="0"/>
                          <a:cs typeface="Times New Roman" pitchFamily="18" charset="0"/>
                        </a:rPr>
                        <a:t>Doshi</a:t>
                      </a:r>
                      <a:endParaRPr lang="en-IN" sz="1600" dirty="0">
                        <a:solidFill>
                          <a:schemeClr val="tx1"/>
                        </a:solidFill>
                        <a:latin typeface="Times New Roman" pitchFamily="18" charset="0"/>
                        <a:cs typeface="Times New Roman" pitchFamily="18" charset="0"/>
                      </a:endParaRPr>
                    </a:p>
                  </a:txBody>
                  <a:tcPr/>
                </a:tc>
                <a:tc>
                  <a:txBody>
                    <a:bodyPr/>
                    <a:lstStyle/>
                    <a:p>
                      <a:r>
                        <a:rPr lang="en-US" sz="1600" dirty="0">
                          <a:latin typeface="Times New Roman" pitchFamily="18" charset="0"/>
                          <a:cs typeface="Times New Roman" pitchFamily="18" charset="0"/>
                        </a:rPr>
                        <a:t>Power from municipal solid waste</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at Pune Municipal Corporation</a:t>
                      </a:r>
                    </a:p>
                    <a:p>
                      <a:r>
                        <a:rPr lang="en-US" sz="1600" dirty="0">
                          <a:latin typeface="Times New Roman" pitchFamily="18" charset="0"/>
                          <a:cs typeface="Times New Roman" pitchFamily="18" charset="0"/>
                        </a:rPr>
                        <a:t>(2016)</a:t>
                      </a:r>
                      <a:endParaRPr lang="en-IN" sz="1600" dirty="0">
                        <a:latin typeface="Times New Roman" pitchFamily="18" charset="0"/>
                        <a:cs typeface="Times New Roman" pitchFamily="18" charset="0"/>
                      </a:endParaRPr>
                    </a:p>
                  </a:txBody>
                  <a:tcPr/>
                </a:tc>
                <a:tc>
                  <a:txBody>
                    <a:bodyPr/>
                    <a:lstStyle/>
                    <a:p>
                      <a:r>
                        <a:rPr lang="en-US" sz="1600" dirty="0">
                          <a:latin typeface="Times New Roman" pitchFamily="18" charset="0"/>
                          <a:cs typeface="Times New Roman" pitchFamily="18" charset="0"/>
                        </a:rPr>
                        <a:t>It demonstrates power generation from organic fraction of MSW in Pune Municipal Corporation(PMC) through generation of biogas and also the MAILHEM-PMC BIOGAS PLANT BUSINESS MODEL CANVAS.PMC biogas to electricity value chain provides the insights regarding </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the eco friendly electricity generation and its consumption by PMC.</a:t>
                      </a:r>
                      <a:endParaRPr lang="en-IN" sz="1600" dirty="0">
                        <a:latin typeface="Times New Roman" pitchFamily="18" charset="0"/>
                        <a:cs typeface="Times New Roman" pitchFamily="18" charset="0"/>
                      </a:endParaRPr>
                    </a:p>
                  </a:txBody>
                  <a:tcPr/>
                </a:tc>
                <a:tc>
                  <a:txBody>
                    <a:bodyPr/>
                    <a:lstStyle/>
                    <a:p>
                      <a:r>
                        <a:rPr lang="en-US" sz="1600" dirty="0">
                          <a:latin typeface="Times New Roman" pitchFamily="18" charset="0"/>
                          <a:cs typeface="Times New Roman" pitchFamily="18" charset="0"/>
                        </a:rPr>
                        <a:t>Lack of </a:t>
                      </a:r>
                      <a:r>
                        <a:rPr lang="en-US" sz="1600" b="0" i="0" u="none" strike="noStrike" kern="1200" baseline="0" dirty="0">
                          <a:solidFill>
                            <a:schemeClr val="dk1"/>
                          </a:solidFill>
                          <a:latin typeface="Times New Roman" pitchFamily="18" charset="0"/>
                          <a:ea typeface="+mn-ea"/>
                          <a:cs typeface="Times New Roman" pitchFamily="18" charset="0"/>
                        </a:rPr>
                        <a:t>public awareness and active commitment and</a:t>
                      </a:r>
                    </a:p>
                    <a:p>
                      <a:r>
                        <a:rPr lang="en-US" sz="1600" b="0" i="0" u="none" strike="noStrike" kern="1200" baseline="0" dirty="0">
                          <a:solidFill>
                            <a:schemeClr val="dk1"/>
                          </a:solidFill>
                          <a:latin typeface="Times New Roman" pitchFamily="18" charset="0"/>
                          <a:ea typeface="+mn-ea"/>
                          <a:cs typeface="Times New Roman" pitchFamily="18" charset="0"/>
                        </a:rPr>
                        <a:t>participation of citizens in local collection schemes.</a:t>
                      </a:r>
                      <a:endParaRPr lang="en-IN" sz="16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1752013">
                <a:tc>
                  <a:txBody>
                    <a:bodyPr/>
                    <a:lstStyle/>
                    <a:p>
                      <a:pPr marL="0" indent="0">
                        <a:buFont typeface="Arial" pitchFamily="34" charset="0"/>
                        <a:buNone/>
                      </a:pPr>
                      <a:r>
                        <a:rPr lang="en-US" dirty="0">
                          <a:latin typeface="Times New Roman" panose="02020603050405020304" pitchFamily="18" charset="0"/>
                          <a:cs typeface="Times New Roman" panose="02020603050405020304" pitchFamily="18" charset="0"/>
                        </a:rPr>
                        <a:t>10.</a:t>
                      </a:r>
                      <a:endParaRPr lang="en-IN" dirty="0">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pPr marL="0" indent="0">
                        <a:buFont typeface="Arial" pitchFamily="34" charset="0"/>
                        <a:buNone/>
                      </a:pPr>
                      <a:r>
                        <a:rPr lang="en-IN" sz="1600" dirty="0" err="1">
                          <a:latin typeface="Times New Roman" pitchFamily="18" charset="0"/>
                          <a:cs typeface="Times New Roman" pitchFamily="18" charset="0"/>
                        </a:rPr>
                        <a:t>Nurul</a:t>
                      </a:r>
                      <a:r>
                        <a:rPr lang="en-IN" sz="1600" dirty="0">
                          <a:latin typeface="Times New Roman" pitchFamily="18" charset="0"/>
                          <a:cs typeface="Times New Roman" pitchFamily="18" charset="0"/>
                        </a:rPr>
                        <a:t> </a:t>
                      </a:r>
                      <a:r>
                        <a:rPr lang="en-IN" sz="1600" dirty="0" err="1">
                          <a:latin typeface="Times New Roman" pitchFamily="18" charset="0"/>
                          <a:cs typeface="Times New Roman" pitchFamily="18" charset="0"/>
                        </a:rPr>
                        <a:t>Awanis</a:t>
                      </a:r>
                      <a:r>
                        <a:rPr lang="en-IN" sz="1600" dirty="0">
                          <a:latin typeface="Times New Roman" pitchFamily="18" charset="0"/>
                          <a:cs typeface="Times New Roman" pitchFamily="18" charset="0"/>
                        </a:rPr>
                        <a:t> </a:t>
                      </a:r>
                      <a:r>
                        <a:rPr lang="en-IN" sz="1600" dirty="0" err="1">
                          <a:latin typeface="Times New Roman" pitchFamily="18" charset="0"/>
                          <a:cs typeface="Times New Roman" pitchFamily="18" charset="0"/>
                        </a:rPr>
                        <a:t>Muhamad</a:t>
                      </a:r>
                      <a:r>
                        <a:rPr lang="en-IN" sz="1600" dirty="0">
                          <a:latin typeface="Times New Roman" pitchFamily="18" charset="0"/>
                          <a:cs typeface="Times New Roman" pitchFamily="18" charset="0"/>
                        </a:rPr>
                        <a:t> </a:t>
                      </a:r>
                      <a:r>
                        <a:rPr lang="en-IN" sz="1600" dirty="0" err="1">
                          <a:latin typeface="Times New Roman" pitchFamily="18" charset="0"/>
                          <a:cs typeface="Times New Roman" pitchFamily="18" charset="0"/>
                        </a:rPr>
                        <a:t>Faudzi</a:t>
                      </a:r>
                      <a:r>
                        <a:rPr lang="en-IN" sz="1600" dirty="0">
                          <a:latin typeface="Times New Roman" pitchFamily="18" charset="0"/>
                          <a:cs typeface="Times New Roman" pitchFamily="18" charset="0"/>
                        </a:rPr>
                        <a:t>, </a:t>
                      </a:r>
                    </a:p>
                    <a:p>
                      <a:pPr marL="0" indent="0">
                        <a:buFont typeface="Arial" pitchFamily="34" charset="0"/>
                        <a:buNone/>
                      </a:pPr>
                      <a:r>
                        <a:rPr lang="en-US" sz="1600" dirty="0">
                          <a:solidFill>
                            <a:schemeClr val="tx1"/>
                          </a:solidFill>
                          <a:latin typeface="Times New Roman" pitchFamily="18" charset="0"/>
                          <a:cs typeface="Times New Roman" pitchFamily="18" charset="0"/>
                        </a:rPr>
                        <a:t>and</a:t>
                      </a:r>
                    </a:p>
                    <a:p>
                      <a:pPr marL="0" indent="0">
                        <a:buFont typeface="Arial" pitchFamily="34" charset="0"/>
                        <a:buNone/>
                      </a:pPr>
                      <a:r>
                        <a:rPr lang="en-IN" sz="1600" dirty="0" err="1">
                          <a:latin typeface="Times New Roman" pitchFamily="18" charset="0"/>
                          <a:cs typeface="Times New Roman" pitchFamily="18" charset="0"/>
                        </a:rPr>
                        <a:t>Zarul</a:t>
                      </a:r>
                      <a:r>
                        <a:rPr lang="en-IN" sz="1600" dirty="0">
                          <a:latin typeface="Times New Roman" pitchFamily="18" charset="0"/>
                          <a:cs typeface="Times New Roman" pitchFamily="18" charset="0"/>
                        </a:rPr>
                        <a:t> </a:t>
                      </a:r>
                      <a:r>
                        <a:rPr lang="en-IN" sz="1600" dirty="0" err="1">
                          <a:latin typeface="Times New Roman" pitchFamily="18" charset="0"/>
                          <a:cs typeface="Times New Roman" pitchFamily="18" charset="0"/>
                        </a:rPr>
                        <a:t>Fitri</a:t>
                      </a:r>
                      <a:r>
                        <a:rPr lang="en-IN" sz="1600" dirty="0">
                          <a:latin typeface="Times New Roman" pitchFamily="18" charset="0"/>
                          <a:cs typeface="Times New Roman" pitchFamily="18" charset="0"/>
                        </a:rPr>
                        <a:t> </a:t>
                      </a:r>
                      <a:r>
                        <a:rPr lang="en-IN" sz="1600" dirty="0" err="1">
                          <a:latin typeface="Times New Roman" pitchFamily="18" charset="0"/>
                          <a:cs typeface="Times New Roman" pitchFamily="18" charset="0"/>
                        </a:rPr>
                        <a:t>Zaaba</a:t>
                      </a:r>
                      <a:endParaRPr lang="en-IN" sz="1600" dirty="0">
                        <a:solidFill>
                          <a:schemeClr val="tx1"/>
                        </a:solidFill>
                        <a:latin typeface="Times New Roman" pitchFamily="18" charset="0"/>
                        <a:cs typeface="Times New Roman" pitchFamily="18" charset="0"/>
                      </a:endParaRPr>
                    </a:p>
                  </a:txBody>
                  <a:tcPr/>
                </a:tc>
                <a:tc>
                  <a:txBody>
                    <a:bodyPr/>
                    <a:lstStyle/>
                    <a:p>
                      <a:r>
                        <a:rPr lang="en-US" sz="1600" dirty="0">
                          <a:latin typeface="Times New Roman" pitchFamily="18" charset="0"/>
                          <a:cs typeface="Times New Roman" pitchFamily="18" charset="0"/>
                        </a:rPr>
                        <a:t>Interactive and Usable Waste Management System: A concept by My Intelligent Bin (MIB)</a:t>
                      </a:r>
                    </a:p>
                    <a:p>
                      <a:r>
                        <a:rPr lang="en-US" sz="1600" dirty="0">
                          <a:latin typeface="Times New Roman" pitchFamily="18" charset="0"/>
                          <a:cs typeface="Times New Roman" pitchFamily="18" charset="0"/>
                        </a:rPr>
                        <a:t>(2018)</a:t>
                      </a:r>
                      <a:endParaRPr lang="en-IN" sz="1600" dirty="0">
                        <a:latin typeface="Times New Roman" pitchFamily="18" charset="0"/>
                        <a:cs typeface="Times New Roman" pitchFamily="18" charset="0"/>
                      </a:endParaRPr>
                    </a:p>
                  </a:txBody>
                  <a:tcPr/>
                </a:tc>
                <a:tc>
                  <a:txBody>
                    <a:bodyPr/>
                    <a:lstStyle/>
                    <a:p>
                      <a:pPr algn="just"/>
                      <a:r>
                        <a:rPr lang="en-US" sz="1600" dirty="0">
                          <a:latin typeface="Times New Roman" pitchFamily="18" charset="0"/>
                          <a:cs typeface="Times New Roman" pitchFamily="18" charset="0"/>
                        </a:rPr>
                        <a:t>The paper describes My Intelligent Bin (MIB),a new waste management system application that give benefits to both citizen and waste management company as the application can</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show garbage collection schedule, check garbage status</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collected or not, report problems and give feedback directly to</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the waste management company. For waste management</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company they able to generate report based on the report and</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used it as their reference to improve their service. QR Code</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scanning is used as a method for</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the garbage collection process so that waste management company</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able to track the waste management process in real time.</a:t>
                      </a:r>
                      <a:endParaRPr lang="en-IN" sz="1600" dirty="0">
                        <a:latin typeface="Times New Roman" pitchFamily="18" charset="0"/>
                        <a:cs typeface="Times New Roman" pitchFamily="18" charset="0"/>
                      </a:endParaRPr>
                    </a:p>
                  </a:txBody>
                  <a:tcPr/>
                </a:tc>
                <a:tc>
                  <a:txBody>
                    <a:bodyPr/>
                    <a:lstStyle/>
                    <a:p>
                      <a:pPr marL="0" indent="0">
                        <a:buFont typeface="Arial" pitchFamily="34" charset="0"/>
                        <a:buNone/>
                      </a:pPr>
                      <a:r>
                        <a:rPr lang="en-US" sz="1600" dirty="0">
                          <a:latin typeface="Times New Roman" pitchFamily="18" charset="0"/>
                          <a:cs typeface="Times New Roman" pitchFamily="18" charset="0"/>
                        </a:rPr>
                        <a:t>It can only work with the usage of Internet and it only suitable for small residential</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area </a:t>
                      </a:r>
                    </a:p>
                    <a:p>
                      <a:pPr marL="0" indent="0">
                        <a:buFont typeface="Arial" pitchFamily="34" charset="0"/>
                        <a:buNone/>
                      </a:pPr>
                      <a:r>
                        <a:rPr lang="en-US" sz="1600" dirty="0">
                          <a:latin typeface="Times New Roman" pitchFamily="18" charset="0"/>
                          <a:cs typeface="Times New Roman" pitchFamily="18" charset="0"/>
                        </a:rPr>
                        <a:t>(i.e. registered with the</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company).Also load balancing of user pooling might affect the app.</a:t>
                      </a:r>
                      <a:endParaRPr lang="en-IN" sz="16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90274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57300" y="693420"/>
            <a:ext cx="9189720" cy="584775"/>
          </a:xfrm>
          <a:prstGeom prst="rect">
            <a:avLst/>
          </a:prstGeom>
          <a:noFill/>
        </p:spPr>
        <p:txBody>
          <a:bodyPr wrap="square" rtlCol="0">
            <a:spAutoFit/>
          </a:bodyPr>
          <a:lstStyle/>
          <a:p>
            <a:pPr algn="ctr"/>
            <a:r>
              <a:rPr lang="en-IN" sz="3200" dirty="0">
                <a:latin typeface="Times New Roman" panose="02020603050405020304" pitchFamily="18" charset="0"/>
                <a:cs typeface="Times New Roman" panose="02020603050405020304" pitchFamily="18" charset="0"/>
              </a:rPr>
              <a:t>Problems</a:t>
            </a:r>
          </a:p>
        </p:txBody>
      </p:sp>
      <p:sp>
        <p:nvSpPr>
          <p:cNvPr id="2" name="Content Placeholder 1"/>
          <p:cNvSpPr>
            <a:spLocks noGrp="1"/>
          </p:cNvSpPr>
          <p:nvPr>
            <p:ph sz="quarter" idx="13"/>
          </p:nvPr>
        </p:nvSpPr>
        <p:spPr>
          <a:xfrm>
            <a:off x="843435" y="1531822"/>
            <a:ext cx="10363826" cy="4200763"/>
          </a:xfrm>
        </p:spPr>
        <p:txBody>
          <a:bodyPr/>
          <a:lstStyle/>
          <a:p>
            <a:pPr algn="just"/>
            <a:r>
              <a:rPr lang="en-US" cap="none" dirty="0">
                <a:latin typeface="Times New Roman" pitchFamily="18" charset="0"/>
                <a:cs typeface="Times New Roman" pitchFamily="18" charset="0"/>
              </a:rPr>
              <a:t>According to Dr. Kumar, a senior scientist at CSIR-National Environmental Engineering Research Institute (CSIR-NEERI), INDIA, the major problems affecting solid waste management are unscientific treatment, improper collection of waste, and ethical problems. </a:t>
            </a:r>
          </a:p>
          <a:p>
            <a:pPr algn="just"/>
            <a:r>
              <a:rPr lang="en-US" cap="none" dirty="0">
                <a:latin typeface="Times New Roman" pitchFamily="18" charset="0"/>
                <a:cs typeface="Times New Roman" pitchFamily="18" charset="0"/>
              </a:rPr>
              <a:t>This in turn leads to hazards like environmental degradation, water pollution, soil pollution, and air pollution.</a:t>
            </a:r>
          </a:p>
          <a:p>
            <a:pPr algn="just"/>
            <a:r>
              <a:rPr lang="en-US" cap="none" dirty="0">
                <a:latin typeface="Times New Roman" pitchFamily="18" charset="0"/>
                <a:cs typeface="Times New Roman" pitchFamily="18" charset="0"/>
              </a:rPr>
              <a:t>According to 2019 survey, over 377 million urban people live in 7,935 towns and cities and generate 62 million </a:t>
            </a:r>
            <a:r>
              <a:rPr lang="en-US" cap="none" dirty="0" err="1">
                <a:latin typeface="Times New Roman" pitchFamily="18" charset="0"/>
                <a:cs typeface="Times New Roman" pitchFamily="18" charset="0"/>
              </a:rPr>
              <a:t>tonnes</a:t>
            </a:r>
            <a:r>
              <a:rPr lang="en-US" cap="none" dirty="0">
                <a:latin typeface="Times New Roman" pitchFamily="18" charset="0"/>
                <a:cs typeface="Times New Roman" pitchFamily="18" charset="0"/>
              </a:rPr>
              <a:t> of municipal solid waste per annum. Only 43 million </a:t>
            </a:r>
            <a:r>
              <a:rPr lang="en-US" cap="none" dirty="0" err="1">
                <a:latin typeface="Times New Roman" pitchFamily="18" charset="0"/>
                <a:cs typeface="Times New Roman" pitchFamily="18" charset="0"/>
              </a:rPr>
              <a:t>tonnes</a:t>
            </a:r>
            <a:r>
              <a:rPr lang="en-US" cap="none" dirty="0">
                <a:latin typeface="Times New Roman" pitchFamily="18" charset="0"/>
                <a:cs typeface="Times New Roman" pitchFamily="18" charset="0"/>
              </a:rPr>
              <a:t> (MT) of the waste is collected, 11.9 MT is treated and 31 MT is dumped in landfill sites.</a:t>
            </a:r>
            <a:endParaRPr lang="en-IN" cap="none" dirty="0">
              <a:latin typeface="Times New Roman" pitchFamily="18" charset="0"/>
              <a:cs typeface="Times New Roman" pitchFamily="18" charset="0"/>
            </a:endParaRPr>
          </a:p>
        </p:txBody>
      </p:sp>
    </p:spTree>
    <p:extLst>
      <p:ext uri="{BB962C8B-B14F-4D97-AF65-F5344CB8AC3E}">
        <p14:creationId xmlns:p14="http://schemas.microsoft.com/office/powerpoint/2010/main" val="856013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567908" y="1491947"/>
            <a:ext cx="4176346" cy="4367816"/>
          </a:xfrm>
        </p:spPr>
        <p:txBody>
          <a:bodyPr/>
          <a:lstStyle/>
          <a:p>
            <a:pPr algn="just"/>
            <a:r>
              <a:rPr lang="en-US" cap="none" dirty="0" err="1">
                <a:latin typeface="Times New Roman" pitchFamily="18" charset="0"/>
                <a:cs typeface="Times New Roman" pitchFamily="18" charset="0"/>
              </a:rPr>
              <a:t>Deonar</a:t>
            </a:r>
            <a:r>
              <a:rPr lang="en-US" cap="none" dirty="0">
                <a:latin typeface="Times New Roman" pitchFamily="18" charset="0"/>
                <a:cs typeface="Times New Roman" pitchFamily="18" charset="0"/>
              </a:rPr>
              <a:t> dumping ground of  Mumbai is the largest dumping ground of India where waste has reached up to the height of 164 ft.</a:t>
            </a:r>
          </a:p>
          <a:p>
            <a:pPr algn="just"/>
            <a:r>
              <a:rPr lang="en-US" cap="none" dirty="0">
                <a:latin typeface="Times New Roman" pitchFamily="18" charset="0"/>
                <a:cs typeface="Times New Roman" pitchFamily="18" charset="0"/>
              </a:rPr>
              <a:t>In 2019, BMC said, it will take more than 40 months to make the waste-to-energy plant at the site completely operational</a:t>
            </a:r>
            <a:endParaRPr lang="en-IN" cap="none" dirty="0">
              <a:latin typeface="Times New Roman" pitchFamily="18" charset="0"/>
              <a:cs typeface="Times New Roman"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1085" y="1380392"/>
            <a:ext cx="5811715" cy="3798277"/>
          </a:xfrm>
          <a:prstGeom prst="rect">
            <a:avLst/>
          </a:prstGeom>
        </p:spPr>
      </p:pic>
    </p:spTree>
    <p:extLst>
      <p:ext uri="{BB962C8B-B14F-4D97-AF65-F5344CB8AC3E}">
        <p14:creationId xmlns:p14="http://schemas.microsoft.com/office/powerpoint/2010/main" val="4222336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A2EDF-7995-444E-9DE4-78A0AAD1280E}"/>
              </a:ext>
            </a:extLst>
          </p:cNvPr>
          <p:cNvSpPr>
            <a:spLocks noGrp="1"/>
          </p:cNvSpPr>
          <p:nvPr>
            <p:ph type="title"/>
          </p:nvPr>
        </p:nvSpPr>
        <p:spPr>
          <a:xfrm>
            <a:off x="913775" y="618517"/>
            <a:ext cx="10364451" cy="615479"/>
          </a:xfrm>
        </p:spPr>
        <p:txBody>
          <a:bodyPr>
            <a:normAutofit/>
          </a:bodyPr>
          <a:lstStyle/>
          <a:p>
            <a:r>
              <a:rPr lang="en-IN" sz="3200" cap="none" dirty="0">
                <a:latin typeface="Times New Roman" panose="02020603050405020304" pitchFamily="18" charset="0"/>
                <a:cs typeface="Times New Roman" panose="02020603050405020304" pitchFamily="18" charset="0"/>
              </a:rPr>
              <a:t>System Architecture</a:t>
            </a:r>
          </a:p>
        </p:txBody>
      </p:sp>
      <p:pic>
        <p:nvPicPr>
          <p:cNvPr id="7" name="Content Placeholder 6">
            <a:extLst>
              <a:ext uri="{FF2B5EF4-FFF2-40B4-BE49-F238E27FC236}">
                <a16:creationId xmlns:a16="http://schemas.microsoft.com/office/drawing/2014/main" id="{EF930BA6-F233-4534-A3BA-E9EE8A3141DD}"/>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578386" y="1390919"/>
            <a:ext cx="8724714" cy="4848564"/>
          </a:xfrm>
        </p:spPr>
      </p:pic>
    </p:spTree>
    <p:extLst>
      <p:ext uri="{BB962C8B-B14F-4D97-AF65-F5344CB8AC3E}">
        <p14:creationId xmlns:p14="http://schemas.microsoft.com/office/powerpoint/2010/main" val="188316766"/>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1598</TotalTime>
  <Words>1961</Words>
  <Application>Microsoft Office PowerPoint</Application>
  <PresentationFormat>Widescreen</PresentationFormat>
  <Paragraphs>190</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Times New Roman</vt:lpstr>
      <vt:lpstr>Tw Cen MT</vt:lpstr>
      <vt:lpstr>Droplet</vt:lpstr>
      <vt:lpstr>PowerPoint Presentation</vt:lpstr>
      <vt:lpstr>System For Waste Management: Swachh Bharat Mission</vt:lpstr>
      <vt:lpstr>Literature Survey</vt:lpstr>
      <vt:lpstr>PowerPoint Presentation</vt:lpstr>
      <vt:lpstr>PowerPoint Presentation</vt:lpstr>
      <vt:lpstr>PowerPoint Presentation</vt:lpstr>
      <vt:lpstr>PowerPoint Presentation</vt:lpstr>
      <vt:lpstr>PowerPoint Presentation</vt:lpstr>
      <vt:lpstr>System Architecture</vt:lpstr>
      <vt:lpstr>Use Case Diagram</vt:lpstr>
      <vt:lpstr>Sequence Diagram</vt:lpstr>
      <vt:lpstr>Class Diagram</vt:lpstr>
      <vt:lpstr>PowerPoint Presentation</vt:lpstr>
      <vt:lpstr>Prototype</vt:lpstr>
      <vt:lpstr>Deep Learning Model</vt:lpstr>
      <vt:lpstr>Screenshots</vt:lpstr>
      <vt:lpstr>Results</vt:lpstr>
      <vt:lpstr>Results</vt:lpstr>
      <vt:lpstr>Results</vt:lpstr>
      <vt:lpstr>Patent</vt:lpstr>
      <vt:lpstr>Conclusion</vt:lpstr>
      <vt:lpstr>Future Enhancement</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Idea 2</dc:title>
  <dc:creator>Hp</dc:creator>
  <cp:lastModifiedBy>Shardul Kulkarni</cp:lastModifiedBy>
  <cp:revision>117</cp:revision>
  <dcterms:created xsi:type="dcterms:W3CDTF">2020-06-30T13:41:34Z</dcterms:created>
  <dcterms:modified xsi:type="dcterms:W3CDTF">2021-06-14T06:29:51Z</dcterms:modified>
</cp:coreProperties>
</file>